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sldIdLst>
    <p:sldId id="278" r:id="rId2"/>
    <p:sldId id="256" r:id="rId3"/>
    <p:sldId id="260" r:id="rId4"/>
    <p:sldId id="259" r:id="rId5"/>
    <p:sldId id="284" r:id="rId6"/>
    <p:sldId id="392" r:id="rId7"/>
    <p:sldId id="282" r:id="rId8"/>
    <p:sldId id="281" r:id="rId9"/>
    <p:sldId id="280" r:id="rId10"/>
    <p:sldId id="283" r:id="rId11"/>
    <p:sldId id="320" r:id="rId12"/>
    <p:sldId id="316" r:id="rId13"/>
    <p:sldId id="317" r:id="rId14"/>
    <p:sldId id="279" r:id="rId15"/>
    <p:sldId id="342" r:id="rId16"/>
    <p:sldId id="340" r:id="rId17"/>
    <p:sldId id="341" r:id="rId18"/>
    <p:sldId id="322" r:id="rId19"/>
    <p:sldId id="323" r:id="rId20"/>
    <p:sldId id="324" r:id="rId21"/>
    <p:sldId id="285" r:id="rId22"/>
    <p:sldId id="301" r:id="rId23"/>
    <p:sldId id="286" r:id="rId24"/>
    <p:sldId id="287" r:id="rId25"/>
    <p:sldId id="302" r:id="rId26"/>
    <p:sldId id="391" r:id="rId27"/>
    <p:sldId id="275" r:id="rId28"/>
    <p:sldId id="390" r:id="rId29"/>
    <p:sldId id="393" r:id="rId30"/>
    <p:sldId id="273" r:id="rId31"/>
    <p:sldId id="261" r:id="rId32"/>
    <p:sldId id="257" r:id="rId33"/>
    <p:sldId id="305" r:id="rId34"/>
    <p:sldId id="306" r:id="rId35"/>
    <p:sldId id="343" r:id="rId36"/>
    <p:sldId id="344" r:id="rId37"/>
    <p:sldId id="318" r:id="rId38"/>
    <p:sldId id="319" r:id="rId39"/>
    <p:sldId id="308" r:id="rId40"/>
    <p:sldId id="310" r:id="rId41"/>
    <p:sldId id="325" r:id="rId42"/>
    <p:sldId id="326" r:id="rId43"/>
    <p:sldId id="327" r:id="rId44"/>
    <p:sldId id="328" r:id="rId45"/>
    <p:sldId id="309" r:id="rId46"/>
    <p:sldId id="329" r:id="rId47"/>
    <p:sldId id="345" r:id="rId48"/>
    <p:sldId id="330" r:id="rId49"/>
    <p:sldId id="331" r:id="rId50"/>
    <p:sldId id="386" r:id="rId51"/>
    <p:sldId id="289" r:id="rId52"/>
    <p:sldId id="349" r:id="rId53"/>
    <p:sldId id="288" r:id="rId54"/>
    <p:sldId id="355" r:id="rId55"/>
    <p:sldId id="346" r:id="rId56"/>
    <p:sldId id="347" r:id="rId57"/>
    <p:sldId id="291" r:id="rId58"/>
    <p:sldId id="356" r:id="rId59"/>
    <p:sldId id="332" r:id="rId60"/>
    <p:sldId id="387" r:id="rId61"/>
    <p:sldId id="388" r:id="rId62"/>
    <p:sldId id="389" r:id="rId63"/>
    <p:sldId id="348" r:id="rId64"/>
    <p:sldId id="350" r:id="rId65"/>
    <p:sldId id="351" r:id="rId66"/>
    <p:sldId id="352" r:id="rId67"/>
    <p:sldId id="333" r:id="rId68"/>
    <p:sldId id="334" r:id="rId69"/>
    <p:sldId id="313" r:id="rId70"/>
    <p:sldId id="293" r:id="rId71"/>
    <p:sldId id="335" r:id="rId72"/>
    <p:sldId id="359" r:id="rId73"/>
    <p:sldId id="361" r:id="rId74"/>
    <p:sldId id="360" r:id="rId75"/>
    <p:sldId id="357" r:id="rId76"/>
    <p:sldId id="358" r:id="rId77"/>
    <p:sldId id="336" r:id="rId78"/>
    <p:sldId id="362" r:id="rId79"/>
    <p:sldId id="337" r:id="rId80"/>
    <p:sldId id="377" r:id="rId81"/>
    <p:sldId id="378" r:id="rId82"/>
    <p:sldId id="338" r:id="rId83"/>
    <p:sldId id="339" r:id="rId84"/>
    <p:sldId id="379" r:id="rId85"/>
    <p:sldId id="369" r:id="rId86"/>
    <p:sldId id="382" r:id="rId87"/>
    <p:sldId id="375" r:id="rId88"/>
    <p:sldId id="269" r:id="rId89"/>
    <p:sldId id="376" r:id="rId90"/>
    <p:sldId id="353" r:id="rId91"/>
    <p:sldId id="380" r:id="rId92"/>
    <p:sldId id="381" r:id="rId93"/>
    <p:sldId id="384" r:id="rId94"/>
    <p:sldId id="385" r:id="rId95"/>
    <p:sldId id="383" r:id="rId96"/>
    <p:sldId id="368" r:id="rId97"/>
    <p:sldId id="363" r:id="rId98"/>
    <p:sldId id="367" r:id="rId99"/>
    <p:sldId id="364" r:id="rId100"/>
    <p:sldId id="365" r:id="rId101"/>
    <p:sldId id="370" r:id="rId102"/>
    <p:sldId id="371" r:id="rId103"/>
    <p:sldId id="372" r:id="rId104"/>
    <p:sldId id="373" r:id="rId105"/>
    <p:sldId id="374" r:id="rId106"/>
    <p:sldId id="274" r:id="rId107"/>
    <p:sldId id="267" r:id="rId108"/>
    <p:sldId id="266" r:id="rId109"/>
    <p:sldId id="265" r:id="rId110"/>
    <p:sldId id="262" r:id="rId111"/>
    <p:sldId id="264" r:id="rId112"/>
    <p:sldId id="268" r:id="rId113"/>
    <p:sldId id="290" r:id="rId114"/>
    <p:sldId id="311" r:id="rId115"/>
    <p:sldId id="314" r:id="rId116"/>
    <p:sldId id="292" r:id="rId117"/>
    <p:sldId id="277" r:id="rId118"/>
    <p:sldId id="394" r:id="rId119"/>
    <p:sldId id="312" r:id="rId120"/>
    <p:sldId id="315" r:id="rId121"/>
    <p:sldId id="294" r:id="rId122"/>
    <p:sldId id="295" r:id="rId123"/>
    <p:sldId id="296" r:id="rId124"/>
    <p:sldId id="395" r:id="rId125"/>
    <p:sldId id="297" r:id="rId126"/>
    <p:sldId id="299" r:id="rId127"/>
    <p:sldId id="303" r:id="rId128"/>
    <p:sldId id="304" r:id="rId129"/>
    <p:sldId id="271" r:id="rId130"/>
    <p:sldId id="272"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1" autoAdjust="0"/>
    <p:restoredTop sz="94660"/>
  </p:normalViewPr>
  <p:slideViewPr>
    <p:cSldViewPr snapToGrid="0">
      <p:cViewPr varScale="1">
        <p:scale>
          <a:sx n="90" d="100"/>
          <a:sy n="90" d="100"/>
        </p:scale>
        <p:origin x="6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D1487-4E96-4510-9041-1FB26784FC28}" type="datetimeFigureOut">
              <a:rPr lang="en-GB" smtClean="0"/>
              <a:t>25/07/2025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88EE0-41D0-4C20-B725-620C87BDBB64}" type="slidenum">
              <a:rPr lang="en-GB" smtClean="0"/>
              <a:t>‹#›</a:t>
            </a:fld>
            <a:endParaRPr lang="en-GB"/>
          </a:p>
        </p:txBody>
      </p:sp>
    </p:spTree>
    <p:extLst>
      <p:ext uri="{BB962C8B-B14F-4D97-AF65-F5344CB8AC3E}">
        <p14:creationId xmlns:p14="http://schemas.microsoft.com/office/powerpoint/2010/main" val="2221571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E88EE0-41D0-4C20-B725-620C87BDBB64}" type="slidenum">
              <a:rPr lang="en-GB" smtClean="0"/>
              <a:t>107</a:t>
            </a:fld>
            <a:endParaRPr lang="en-GB"/>
          </a:p>
        </p:txBody>
      </p:sp>
    </p:spTree>
    <p:extLst>
      <p:ext uri="{BB962C8B-B14F-4D97-AF65-F5344CB8AC3E}">
        <p14:creationId xmlns:p14="http://schemas.microsoft.com/office/powerpoint/2010/main" val="589054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C93F-5ECA-B612-5329-228BB892FF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59C456E-B8AE-E4C6-22FE-E04F26D58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CDD7D54-30C1-167C-0352-DDE9EAD20273}"/>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5" name="Footer Placeholder 4">
            <a:extLst>
              <a:ext uri="{FF2B5EF4-FFF2-40B4-BE49-F238E27FC236}">
                <a16:creationId xmlns:a16="http://schemas.microsoft.com/office/drawing/2014/main" id="{794E9D16-5189-FD80-92FD-F6326057C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4849B8-803E-1428-B667-68441970A3B1}"/>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70363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7E142-4E68-E5C5-7B1D-50D28418932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F7C79F-4F8E-AA10-57AF-42F9C7FE32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517E52-09AF-06B4-D952-CAFD503A98C2}"/>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5" name="Footer Placeholder 4">
            <a:extLst>
              <a:ext uri="{FF2B5EF4-FFF2-40B4-BE49-F238E27FC236}">
                <a16:creationId xmlns:a16="http://schemas.microsoft.com/office/drawing/2014/main" id="{750C96AC-446C-86FD-8921-193BF92020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2EC7AA-E6E8-57B2-4260-3C04CC9AC8ED}"/>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186189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C8B88-21C9-9C48-56B5-AF0BD57EBB1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8DDFB9C-2445-736D-D96F-C1DE564621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9B90C4-A0BB-0235-AA4B-6CA9B39EAEA8}"/>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5" name="Footer Placeholder 4">
            <a:extLst>
              <a:ext uri="{FF2B5EF4-FFF2-40B4-BE49-F238E27FC236}">
                <a16:creationId xmlns:a16="http://schemas.microsoft.com/office/drawing/2014/main" id="{E6462774-FD8F-8F1F-B4A0-76CA1A418C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5C32F0-FD01-08E1-8188-C2D40A03EB7D}"/>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328744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975F-8D4A-DA76-C98C-B33D2A632CA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53BC9BD-D25A-B3EA-022E-6AA3F8DC4D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B74C19-B4E9-A8F2-32C2-1AA707AA327B}"/>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5" name="Footer Placeholder 4">
            <a:extLst>
              <a:ext uri="{FF2B5EF4-FFF2-40B4-BE49-F238E27FC236}">
                <a16:creationId xmlns:a16="http://schemas.microsoft.com/office/drawing/2014/main" id="{7871700C-458E-8596-88F5-FAADA8E099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D1592-442C-A1E3-6FA5-C44650E10F79}"/>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28547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428C-DD70-2435-69DE-17122E07F8D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23B2522-754B-7775-73EB-70B2D8853D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7CAC89-487C-9502-4436-CA55D4FF1155}"/>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5" name="Footer Placeholder 4">
            <a:extLst>
              <a:ext uri="{FF2B5EF4-FFF2-40B4-BE49-F238E27FC236}">
                <a16:creationId xmlns:a16="http://schemas.microsoft.com/office/drawing/2014/main" id="{174CE603-E53D-F6F8-4163-3C2DD5441E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AAE87-76B3-ECBF-ECEF-49B3A6A4372D}"/>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1418752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78F0-E00B-34F4-595C-EEE11F2326C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F83E9AD-B7C6-68EB-B8F4-EBA44AF05C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CF99BF9-6D04-77AF-2056-1A26E05B03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2036876-1342-A17B-AB40-C7C5A58FE92A}"/>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6" name="Footer Placeholder 5">
            <a:extLst>
              <a:ext uri="{FF2B5EF4-FFF2-40B4-BE49-F238E27FC236}">
                <a16:creationId xmlns:a16="http://schemas.microsoft.com/office/drawing/2014/main" id="{987FD110-9227-0535-87F7-2BE8EBBF78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C7C91E-C1FB-1F63-0AFD-192982EDCA81}"/>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387893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54CC-3CF9-19E6-C1A0-94156D0A95B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E757BF9-B4B8-054C-8B67-BFF77BA5D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C4E684-AFF1-1704-DD78-7AD8C8DF25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293F865-3FB4-0D20-F91B-1FCE8D23C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024F51-6FD2-65C3-A548-6F5AC607D1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625837D-8D17-6F04-7ABD-D74FC45719C2}"/>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8" name="Footer Placeholder 7">
            <a:extLst>
              <a:ext uri="{FF2B5EF4-FFF2-40B4-BE49-F238E27FC236}">
                <a16:creationId xmlns:a16="http://schemas.microsoft.com/office/drawing/2014/main" id="{D8CC7C9F-41ED-5D1F-34DA-A560579008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13C5F8-7C72-1980-E919-D6AC0C09DCE3}"/>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130675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9A08-C7EC-7C87-C3CA-8BFCDBD3C0F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DD23E30-B7A0-A056-CF7F-161CE4E66A44}"/>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4" name="Footer Placeholder 3">
            <a:extLst>
              <a:ext uri="{FF2B5EF4-FFF2-40B4-BE49-F238E27FC236}">
                <a16:creationId xmlns:a16="http://schemas.microsoft.com/office/drawing/2014/main" id="{4866987F-892F-2C5B-09CF-DC4BCFCA049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4422E7-A733-0BFB-806D-2F02557EF1A3}"/>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301755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5CBBA-C25B-C200-F432-7FBA4F4BCE0E}"/>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3" name="Footer Placeholder 2">
            <a:extLst>
              <a:ext uri="{FF2B5EF4-FFF2-40B4-BE49-F238E27FC236}">
                <a16:creationId xmlns:a16="http://schemas.microsoft.com/office/drawing/2014/main" id="{474A3EAF-9372-EBDB-999C-6DAA0AB5F6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5AF1DE-84C0-8F68-3920-E60953C14B07}"/>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80239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21C9-FC11-5ADD-A4FF-C60593786C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16DA433-CA37-7394-5FB9-68451DD848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36A1B47-16A1-3A64-3F86-26287186A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CCBC3-F684-C083-1084-7269659CE546}"/>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6" name="Footer Placeholder 5">
            <a:extLst>
              <a:ext uri="{FF2B5EF4-FFF2-40B4-BE49-F238E27FC236}">
                <a16:creationId xmlns:a16="http://schemas.microsoft.com/office/drawing/2014/main" id="{22573E36-4FD6-BD58-3D97-5B016B598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5A1B41-EDD7-EDC5-5BEA-08EB69B02D8D}"/>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387315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7EF6-4D6A-09E0-C192-1A4D2C281F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A2FBC43-4BA6-06D0-7031-DE334A4D59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4B7784-9BD5-1D63-0691-3C8064DDD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23D9B5-F3F7-2739-398E-CB1B0491084F}"/>
              </a:ext>
            </a:extLst>
          </p:cNvPr>
          <p:cNvSpPr>
            <a:spLocks noGrp="1"/>
          </p:cNvSpPr>
          <p:nvPr>
            <p:ph type="dt" sz="half" idx="10"/>
          </p:nvPr>
        </p:nvSpPr>
        <p:spPr/>
        <p:txBody>
          <a:bodyPr/>
          <a:lstStyle/>
          <a:p>
            <a:fld id="{A30B08BA-363B-44A3-ABB2-5C3A7E3CEC42}" type="datetimeFigureOut">
              <a:rPr lang="en-GB" smtClean="0"/>
              <a:t>25/07/2025</a:t>
            </a:fld>
            <a:endParaRPr lang="en-GB"/>
          </a:p>
        </p:txBody>
      </p:sp>
      <p:sp>
        <p:nvSpPr>
          <p:cNvPr id="6" name="Footer Placeholder 5">
            <a:extLst>
              <a:ext uri="{FF2B5EF4-FFF2-40B4-BE49-F238E27FC236}">
                <a16:creationId xmlns:a16="http://schemas.microsoft.com/office/drawing/2014/main" id="{6E1FB690-CC19-8821-08EE-17C4FBB352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FAB652-AF9A-1DC6-7B28-E09415E6AA1C}"/>
              </a:ext>
            </a:extLst>
          </p:cNvPr>
          <p:cNvSpPr>
            <a:spLocks noGrp="1"/>
          </p:cNvSpPr>
          <p:nvPr>
            <p:ph type="sldNum" sz="quarter" idx="12"/>
          </p:nvPr>
        </p:nvSpPr>
        <p:spPr/>
        <p:txBody>
          <a:bodyPr/>
          <a:lstStyle/>
          <a:p>
            <a:fld id="{31BA5754-0C9F-4544-ACEB-DFD1AB1A07AA}" type="slidenum">
              <a:rPr lang="en-GB" smtClean="0"/>
              <a:t>‹#›</a:t>
            </a:fld>
            <a:endParaRPr lang="en-GB"/>
          </a:p>
        </p:txBody>
      </p:sp>
    </p:spTree>
    <p:extLst>
      <p:ext uri="{BB962C8B-B14F-4D97-AF65-F5344CB8AC3E}">
        <p14:creationId xmlns:p14="http://schemas.microsoft.com/office/powerpoint/2010/main" val="205784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BEF4C-D7C0-3F86-E90C-6CC974A1E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0D03564-0BEC-DC7D-AA12-31C6C0607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049A51-A3BD-21E2-94DE-65A2F5673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B08BA-363B-44A3-ABB2-5C3A7E3CEC42}" type="datetimeFigureOut">
              <a:rPr lang="en-GB" smtClean="0"/>
              <a:t>25/07/2025</a:t>
            </a:fld>
            <a:endParaRPr lang="en-GB"/>
          </a:p>
        </p:txBody>
      </p:sp>
      <p:sp>
        <p:nvSpPr>
          <p:cNvPr id="5" name="Footer Placeholder 4">
            <a:extLst>
              <a:ext uri="{FF2B5EF4-FFF2-40B4-BE49-F238E27FC236}">
                <a16:creationId xmlns:a16="http://schemas.microsoft.com/office/drawing/2014/main" id="{B4919254-7580-9838-BB99-7A6E80C22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B99660-EE86-4770-65EB-3761FBFA29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A5754-0C9F-4544-ACEB-DFD1AB1A07AA}" type="slidenum">
              <a:rPr lang="en-GB" smtClean="0"/>
              <a:t>‹#›</a:t>
            </a:fld>
            <a:endParaRPr lang="en-GB"/>
          </a:p>
        </p:txBody>
      </p:sp>
    </p:spTree>
    <p:extLst>
      <p:ext uri="{BB962C8B-B14F-4D97-AF65-F5344CB8AC3E}">
        <p14:creationId xmlns:p14="http://schemas.microsoft.com/office/powerpoint/2010/main" val="2801651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s://discovery.nationalarchives.gov.uk/browse/r/h/b89d7c20-b38d-46ee-96ee-fef9d479030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discovery.nationalarchives.gov.uk/browse/r/h/8959a29a-6b31-46f5-a988-7223f0b64fca" TargetMode="External"/><Relationship Id="rId4" Type="http://schemas.openxmlformats.org/officeDocument/2006/relationships/hyperlink" Target="https://discovery.nationalarchives.gov.uk/browse/r/h/18bf7fd1-6f8a-4966-839d-3c8e6d9b6dbc"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hyperlink" Target="https://discovery.nationalarchives.gov.uk/details/a/A13530781"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32D9A9-2A92-37DD-1060-45C98210512D}"/>
              </a:ext>
            </a:extLst>
          </p:cNvPr>
          <p:cNvSpPr txBox="1"/>
          <p:nvPr/>
        </p:nvSpPr>
        <p:spPr>
          <a:xfrm>
            <a:off x="1609725" y="1074509"/>
            <a:ext cx="8972550" cy="4708981"/>
          </a:xfrm>
          <a:prstGeom prst="rect">
            <a:avLst/>
          </a:prstGeom>
          <a:noFill/>
        </p:spPr>
        <p:txBody>
          <a:bodyPr wrap="square" rtlCol="0">
            <a:spAutoFit/>
          </a:bodyPr>
          <a:lstStyle/>
          <a:p>
            <a:r>
              <a:rPr lang="en-GB" sz="6000" dirty="0"/>
              <a:t>A community is a </a:t>
            </a:r>
            <a:r>
              <a:rPr lang="en-GB" sz="6000" b="1" dirty="0">
                <a:solidFill>
                  <a:schemeClr val="accent1">
                    <a:lumMod val="75000"/>
                  </a:schemeClr>
                </a:solidFill>
              </a:rPr>
              <a:t>group of people who share </a:t>
            </a:r>
            <a:r>
              <a:rPr lang="en-GB" sz="6000" dirty="0"/>
              <a:t>common characteristics, interests, values, or goals </a:t>
            </a:r>
            <a:r>
              <a:rPr lang="en-GB" sz="6000" b="1" dirty="0">
                <a:solidFill>
                  <a:schemeClr val="accent1">
                    <a:lumMod val="75000"/>
                  </a:schemeClr>
                </a:solidFill>
              </a:rPr>
              <a:t>and interact with one another</a:t>
            </a:r>
            <a:r>
              <a:rPr lang="en-GB" sz="6000" dirty="0"/>
              <a:t>.</a:t>
            </a:r>
          </a:p>
        </p:txBody>
      </p:sp>
    </p:spTree>
    <p:extLst>
      <p:ext uri="{BB962C8B-B14F-4D97-AF65-F5344CB8AC3E}">
        <p14:creationId xmlns:p14="http://schemas.microsoft.com/office/powerpoint/2010/main" val="3367231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C5C23-6E87-5982-528D-8671508EC492}"/>
              </a:ext>
            </a:extLst>
          </p:cNvPr>
          <p:cNvSpPr txBox="1"/>
          <p:nvPr/>
        </p:nvSpPr>
        <p:spPr>
          <a:xfrm>
            <a:off x="1087581" y="674400"/>
            <a:ext cx="10016837" cy="5262979"/>
          </a:xfrm>
          <a:prstGeom prst="rect">
            <a:avLst/>
          </a:prstGeom>
          <a:noFill/>
        </p:spPr>
        <p:txBody>
          <a:bodyPr wrap="square" rtlCol="0">
            <a:spAutoFit/>
          </a:bodyPr>
          <a:lstStyle/>
          <a:p>
            <a:r>
              <a:rPr lang="en-GB" sz="3600" b="1" dirty="0"/>
              <a:t>Health &amp; Medicine</a:t>
            </a:r>
            <a:endParaRPr lang="en-GB" sz="3600" dirty="0"/>
          </a:p>
          <a:p>
            <a:pPr lvl="0"/>
            <a:r>
              <a:rPr lang="en-GB" sz="3200" b="1" dirty="0"/>
              <a:t>Illnesses</a:t>
            </a:r>
            <a:r>
              <a:rPr lang="en-GB" sz="3200" dirty="0"/>
              <a:t>: Arthritis, tooth decay, and infections (no antibiotics. </a:t>
            </a:r>
            <a:r>
              <a:rPr lang="en-GB" sz="3200" i="1" dirty="0">
                <a:solidFill>
                  <a:schemeClr val="accent3">
                    <a:lumMod val="75000"/>
                  </a:schemeClr>
                </a:solidFill>
              </a:rPr>
              <a:t>Antibiotics became widely available for public use starting in 1945</a:t>
            </a:r>
            <a:r>
              <a:rPr lang="en-GB" sz="3200" dirty="0"/>
              <a:t>).</a:t>
            </a:r>
          </a:p>
          <a:p>
            <a:pPr lvl="0"/>
            <a:r>
              <a:rPr lang="en-GB" sz="3200" b="1" dirty="0"/>
              <a:t>Cures</a:t>
            </a:r>
            <a:r>
              <a:rPr lang="en-GB" sz="3200" dirty="0"/>
              <a:t>: Herbal remedies (honey for wounds, garlic for infections), bloodletting, and prayers to saints.</a:t>
            </a:r>
          </a:p>
          <a:p>
            <a:pPr lvl="0"/>
            <a:r>
              <a:rPr lang="en-GB" sz="3200" b="1" dirty="0">
                <a:highlight>
                  <a:srgbClr val="FFFF00"/>
                </a:highlight>
              </a:rPr>
              <a:t>Life Expectancy</a:t>
            </a:r>
            <a:r>
              <a:rPr lang="en-GB" sz="3200" dirty="0">
                <a:highlight>
                  <a:srgbClr val="FFFF00"/>
                </a:highlight>
              </a:rPr>
              <a:t>: ~30–40 years (childbirth and disease were deadly).</a:t>
            </a:r>
          </a:p>
          <a:p>
            <a:pPr lvl="0"/>
            <a:endParaRPr lang="en-GB" sz="1200" dirty="0"/>
          </a:p>
          <a:p>
            <a:pPr lvl="0"/>
            <a:r>
              <a:rPr lang="en-GB" sz="3200" dirty="0">
                <a:solidFill>
                  <a:schemeClr val="accent3">
                    <a:lumMod val="75000"/>
                  </a:schemeClr>
                </a:solidFill>
                <a:latin typeface="Calibri (Body)"/>
              </a:rPr>
              <a:t>(In early Victorian times (roughly 1837-1850), the life expectancy for women at birth was around 42 years.)</a:t>
            </a:r>
          </a:p>
        </p:txBody>
      </p:sp>
    </p:spTree>
    <p:extLst>
      <p:ext uri="{BB962C8B-B14F-4D97-AF65-F5344CB8AC3E}">
        <p14:creationId xmlns:p14="http://schemas.microsoft.com/office/powerpoint/2010/main" val="23776816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4DA77-1C10-7CAE-7256-6F2A4AEC3D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D734F2-EC38-4FC3-A578-DDC9D615A792}"/>
              </a:ext>
            </a:extLst>
          </p:cNvPr>
          <p:cNvSpPr txBox="1"/>
          <p:nvPr/>
        </p:nvSpPr>
        <p:spPr>
          <a:xfrm>
            <a:off x="1452880" y="1269915"/>
            <a:ext cx="9286240" cy="4318170"/>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World War Era (1914–1945)</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"I fought in France. I lost friends in the mud. Now I train the Home Guard and dig for victory. My son flies with the RAF, and my daughter drives tractors. We ration, we repair, we remember. I voted last year. I stand in silence at the memorial and wonder what peace will bring."</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WW man">
            <a:hlinkClick r:id="" action="ppaction://media"/>
            <a:extLst>
              <a:ext uri="{FF2B5EF4-FFF2-40B4-BE49-F238E27FC236}">
                <a16:creationId xmlns:a16="http://schemas.microsoft.com/office/drawing/2014/main" id="{061DED3E-8DBA-B2D0-E08D-7FCCA271C9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29520" y="5588085"/>
            <a:ext cx="609600" cy="609600"/>
          </a:xfrm>
          <a:prstGeom prst="rect">
            <a:avLst/>
          </a:prstGeom>
        </p:spPr>
      </p:pic>
    </p:spTree>
    <p:extLst>
      <p:ext uri="{BB962C8B-B14F-4D97-AF65-F5344CB8AC3E}">
        <p14:creationId xmlns:p14="http://schemas.microsoft.com/office/powerpoint/2010/main" val="39049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9BA2BD-A46B-2F10-A786-91CC5FB0AA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F6D3EE-F660-7351-A237-BCA71D3C4795}"/>
              </a:ext>
            </a:extLst>
          </p:cNvPr>
          <p:cNvSpPr txBox="1"/>
          <p:nvPr/>
        </p:nvSpPr>
        <p:spPr>
          <a:xfrm>
            <a:off x="1422991" y="934054"/>
            <a:ext cx="9346017" cy="4989892"/>
          </a:xfrm>
          <a:prstGeom prst="rect">
            <a:avLst/>
          </a:prstGeom>
          <a:noFill/>
        </p:spPr>
        <p:txBody>
          <a:bodyPr wrap="square">
            <a:spAutoFit/>
          </a:bodyPr>
          <a:lstStyle/>
          <a:p>
            <a:pPr>
              <a:lnSpc>
                <a:spcPct val="107000"/>
              </a:lnSpc>
              <a:spcAft>
                <a:spcPts val="800"/>
              </a:spcAft>
              <a:buNone/>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The Home Front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Women’s War: With men gone, Sarah Carter (Harry’s wife) took up ploughing, joining the Women’s Land Army. The village matrons clucked—"unseemly!"—but the fields had to be sown.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Food Shortages: The Harcourt estate was ordered to grow potatoes, not pheasants. Rationing turned flour into grey, gritty "war bread."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The Belgian Refugees: Two families from Flanders were lodged in the old schoolhouse. They spoke little English but shared heartbreaking stories of burned villages.  </a:t>
            </a:r>
          </a:p>
        </p:txBody>
      </p:sp>
    </p:spTree>
    <p:extLst>
      <p:ext uri="{BB962C8B-B14F-4D97-AF65-F5344CB8AC3E}">
        <p14:creationId xmlns:p14="http://schemas.microsoft.com/office/powerpoint/2010/main" val="25123294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FE429-7CE2-A63B-E712-18148AA8E7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61EB40-E67F-3990-867A-6B725EED8FF3}"/>
              </a:ext>
            </a:extLst>
          </p:cNvPr>
          <p:cNvSpPr txBox="1"/>
          <p:nvPr/>
        </p:nvSpPr>
        <p:spPr>
          <a:xfrm>
            <a:off x="3678865" y="2644170"/>
            <a:ext cx="4449725" cy="1569660"/>
          </a:xfrm>
          <a:prstGeom prst="rect">
            <a:avLst/>
          </a:prstGeom>
          <a:noFill/>
        </p:spPr>
        <p:txBody>
          <a:bodyPr wrap="square" rtlCol="0">
            <a:spAutoFit/>
          </a:bodyPr>
          <a:lstStyle/>
          <a:p>
            <a:r>
              <a:rPr lang="en-GB" sz="9600" dirty="0"/>
              <a:t>The End</a:t>
            </a:r>
          </a:p>
        </p:txBody>
      </p:sp>
    </p:spTree>
    <p:extLst>
      <p:ext uri="{BB962C8B-B14F-4D97-AF65-F5344CB8AC3E}">
        <p14:creationId xmlns:p14="http://schemas.microsoft.com/office/powerpoint/2010/main" val="41003092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B1423-B8EA-C903-6676-FA50D66755C7}"/>
            </a:ext>
          </a:extLst>
        </p:cNvPr>
        <p:cNvGrpSpPr/>
        <p:nvPr/>
      </p:nvGrpSpPr>
      <p:grpSpPr>
        <a:xfrm>
          <a:off x="0" y="0"/>
          <a:ext cx="0" cy="0"/>
          <a:chOff x="0" y="0"/>
          <a:chExt cx="0" cy="0"/>
        </a:xfrm>
      </p:grpSpPr>
    </p:spTree>
    <p:extLst>
      <p:ext uri="{BB962C8B-B14F-4D97-AF65-F5344CB8AC3E}">
        <p14:creationId xmlns:p14="http://schemas.microsoft.com/office/powerpoint/2010/main" val="5734036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B49A-F708-F36C-0514-E3211FD725E5}"/>
            </a:ext>
          </a:extLst>
        </p:cNvPr>
        <p:cNvGrpSpPr/>
        <p:nvPr/>
      </p:nvGrpSpPr>
      <p:grpSpPr>
        <a:xfrm>
          <a:off x="0" y="0"/>
          <a:ext cx="0" cy="0"/>
          <a:chOff x="0" y="0"/>
          <a:chExt cx="0" cy="0"/>
        </a:xfrm>
      </p:grpSpPr>
    </p:spTree>
    <p:extLst>
      <p:ext uri="{BB962C8B-B14F-4D97-AF65-F5344CB8AC3E}">
        <p14:creationId xmlns:p14="http://schemas.microsoft.com/office/powerpoint/2010/main" val="17344770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8882-4B99-AC0A-E026-BC36AFEDDC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0FC187-4637-E2D9-61EA-0A0A8E77278F}"/>
              </a:ext>
            </a:extLst>
          </p:cNvPr>
          <p:cNvSpPr txBox="1"/>
          <p:nvPr/>
        </p:nvSpPr>
        <p:spPr>
          <a:xfrm>
            <a:off x="3825948" y="2828835"/>
            <a:ext cx="4540103" cy="1200329"/>
          </a:xfrm>
          <a:prstGeom prst="rect">
            <a:avLst/>
          </a:prstGeom>
          <a:noFill/>
        </p:spPr>
        <p:txBody>
          <a:bodyPr wrap="square" rtlCol="0">
            <a:spAutoFit/>
          </a:bodyPr>
          <a:lstStyle/>
          <a:p>
            <a:r>
              <a:rPr lang="en-GB" sz="7200" dirty="0"/>
              <a:t>Appendix 1</a:t>
            </a:r>
          </a:p>
        </p:txBody>
      </p:sp>
    </p:spTree>
    <p:extLst>
      <p:ext uri="{BB962C8B-B14F-4D97-AF65-F5344CB8AC3E}">
        <p14:creationId xmlns:p14="http://schemas.microsoft.com/office/powerpoint/2010/main" val="41525061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7269-3F94-B527-EAEB-4D97B09F14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83C393-DA26-2BFA-90CD-F41CE57941C4}"/>
              </a:ext>
            </a:extLst>
          </p:cNvPr>
          <p:cNvSpPr txBox="1"/>
          <p:nvPr/>
        </p:nvSpPr>
        <p:spPr>
          <a:xfrm>
            <a:off x="1619250" y="2721114"/>
            <a:ext cx="8953500" cy="707886"/>
          </a:xfrm>
          <a:prstGeom prst="rect">
            <a:avLst/>
          </a:prstGeom>
          <a:noFill/>
        </p:spPr>
        <p:txBody>
          <a:bodyPr wrap="square" rtlCol="0">
            <a:spAutoFit/>
          </a:bodyPr>
          <a:lstStyle/>
          <a:p>
            <a:pPr algn="ctr"/>
            <a:r>
              <a:rPr lang="en-GB" sz="4000" dirty="0">
                <a:latin typeface="Arial Rounded MT Bold" panose="020F0704030504030204" pitchFamily="34" charset="0"/>
              </a:rPr>
              <a:t>References in Norman Times</a:t>
            </a:r>
          </a:p>
        </p:txBody>
      </p:sp>
    </p:spTree>
    <p:extLst>
      <p:ext uri="{BB962C8B-B14F-4D97-AF65-F5344CB8AC3E}">
        <p14:creationId xmlns:p14="http://schemas.microsoft.com/office/powerpoint/2010/main" val="7267588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5C26-6A82-0459-07F3-33EB2EAF9643}"/>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651ECD0-0577-3A1C-D9BD-4B4DDBB22576}"/>
              </a:ext>
            </a:extLst>
          </p:cNvPr>
          <p:cNvGraphicFramePr>
            <a:graphicFrameLocks noGrp="1"/>
          </p:cNvGraphicFramePr>
          <p:nvPr>
            <p:extLst>
              <p:ext uri="{D42A27DB-BD31-4B8C-83A1-F6EECF244321}">
                <p14:modId xmlns:p14="http://schemas.microsoft.com/office/powerpoint/2010/main" val="64124397"/>
              </p:ext>
            </p:extLst>
          </p:nvPr>
        </p:nvGraphicFramePr>
        <p:xfrm>
          <a:off x="2314575" y="2743200"/>
          <a:ext cx="7562850" cy="1737360"/>
        </p:xfrm>
        <a:graphic>
          <a:graphicData uri="http://schemas.openxmlformats.org/drawingml/2006/table">
            <a:tbl>
              <a:tblPr/>
              <a:tblGrid>
                <a:gridCol w="1962150">
                  <a:extLst>
                    <a:ext uri="{9D8B030D-6E8A-4147-A177-3AD203B41FA5}">
                      <a16:colId xmlns:a16="http://schemas.microsoft.com/office/drawing/2014/main" val="289692074"/>
                    </a:ext>
                  </a:extLst>
                </a:gridCol>
                <a:gridCol w="5600700">
                  <a:extLst>
                    <a:ext uri="{9D8B030D-6E8A-4147-A177-3AD203B41FA5}">
                      <a16:colId xmlns:a16="http://schemas.microsoft.com/office/drawing/2014/main" val="4291824787"/>
                    </a:ext>
                  </a:extLst>
                </a:gridCol>
              </a:tblGrid>
              <a:tr h="0">
                <a:tc>
                  <a:txBody>
                    <a:bodyPr/>
                    <a:lstStyle/>
                    <a:p>
                      <a:pPr algn="l" fontAlgn="t"/>
                      <a:r>
                        <a:rPr lang="en-GB" sz="2400" b="0">
                          <a:effectLst/>
                        </a:rPr>
                        <a:t>Title:</a:t>
                      </a:r>
                    </a:p>
                  </a:txBody>
                  <a:tcPr>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2400">
                          <a:effectLst/>
                        </a:rPr>
                        <a:t>Charter</a:t>
                      </a:r>
                    </a:p>
                  </a:txBody>
                  <a:tcPr>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3088125433"/>
                  </a:ext>
                </a:extLst>
              </a:tr>
              <a:tr h="0">
                <a:tc>
                  <a:txBody>
                    <a:bodyPr/>
                    <a:lstStyle/>
                    <a:p>
                      <a:pPr algn="l" fontAlgn="t"/>
                      <a:r>
                        <a:rPr lang="en-GB" sz="2400" b="0">
                          <a:effectLst/>
                        </a:rPr>
                        <a:t>Description:</a:t>
                      </a:r>
                    </a:p>
                  </a:txBody>
                  <a:tcPr>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buNone/>
                      </a:pPr>
                      <a:r>
                        <a:rPr lang="en-GB" sz="2400" dirty="0">
                          <a:effectLst/>
                        </a:rPr>
                        <a:t>Grant of a pasture by Nicholas de </a:t>
                      </a:r>
                      <a:r>
                        <a:rPr lang="en-GB" sz="2400" dirty="0" err="1">
                          <a:effectLst/>
                        </a:rPr>
                        <a:t>Ingepenn</a:t>
                      </a:r>
                      <a:r>
                        <a:rPr lang="en-GB" sz="2400" dirty="0">
                          <a:effectLst/>
                        </a:rPr>
                        <a:t>, son of Gervase, to the Abbey of Bec.</a:t>
                      </a:r>
                    </a:p>
                  </a:txBody>
                  <a:tcPr>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4016571403"/>
                  </a:ext>
                </a:extLst>
              </a:tr>
              <a:tr h="0">
                <a:tc>
                  <a:txBody>
                    <a:bodyPr/>
                    <a:lstStyle/>
                    <a:p>
                      <a:pPr algn="l" fontAlgn="t"/>
                      <a:r>
                        <a:rPr lang="en-GB" sz="2400" b="0">
                          <a:effectLst/>
                        </a:rPr>
                        <a:t>Date:</a:t>
                      </a:r>
                    </a:p>
                  </a:txBody>
                  <a:tcPr>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2400" dirty="0">
                          <a:effectLst/>
                        </a:rPr>
                        <a:t>c.1225</a:t>
                      </a:r>
                    </a:p>
                  </a:txBody>
                  <a:tcPr>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281612009"/>
                  </a:ext>
                </a:extLst>
              </a:tr>
            </a:tbl>
          </a:graphicData>
        </a:graphic>
      </p:graphicFrame>
      <p:sp>
        <p:nvSpPr>
          <p:cNvPr id="4" name="TextBox 3">
            <a:extLst>
              <a:ext uri="{FF2B5EF4-FFF2-40B4-BE49-F238E27FC236}">
                <a16:creationId xmlns:a16="http://schemas.microsoft.com/office/drawing/2014/main" id="{EB107024-4559-C74E-9814-DF558286F90D}"/>
              </a:ext>
            </a:extLst>
          </p:cNvPr>
          <p:cNvSpPr txBox="1"/>
          <p:nvPr/>
        </p:nvSpPr>
        <p:spPr>
          <a:xfrm>
            <a:off x="2314575" y="1219200"/>
            <a:ext cx="7562850" cy="1477328"/>
          </a:xfrm>
          <a:prstGeom prst="rect">
            <a:avLst/>
          </a:prstGeom>
          <a:noFill/>
        </p:spPr>
        <p:txBody>
          <a:bodyPr wrap="square" rtlCol="0">
            <a:spAutoFit/>
          </a:bodyPr>
          <a:lstStyle/>
          <a:p>
            <a:r>
              <a:rPr lang="en-GB" sz="2400" u="sng" dirty="0">
                <a:hlinkClick r:id="rId3"/>
              </a:rPr>
              <a:t>2/KCAR/6/2 - Estate Records</a:t>
            </a:r>
            <a:endParaRPr lang="en-GB" sz="2400" dirty="0"/>
          </a:p>
          <a:p>
            <a:r>
              <a:rPr lang="en-GB" sz="2400" u="sng" dirty="0">
                <a:hlinkClick r:id="rId4"/>
              </a:rPr>
              <a:t>KCAR/6/2/039 - </a:t>
            </a:r>
            <a:r>
              <a:rPr lang="en-GB" sz="2400" b="1" u="sng" dirty="0">
                <a:hlinkClick r:id="rId4"/>
              </a:rPr>
              <a:t>Combe, Berkshire</a:t>
            </a:r>
            <a:endParaRPr lang="en-GB" sz="2400" b="1" dirty="0"/>
          </a:p>
          <a:p>
            <a:r>
              <a:rPr lang="en-GB" sz="2400" u="sng" dirty="0">
                <a:hlinkClick r:id="rId5"/>
              </a:rPr>
              <a:t>KCAR/6/2/039/07 - Early charters and deeds</a:t>
            </a:r>
            <a:endParaRPr lang="en-GB" sz="2400" dirty="0"/>
          </a:p>
          <a:p>
            <a:endParaRPr lang="en-GB" dirty="0"/>
          </a:p>
        </p:txBody>
      </p:sp>
    </p:spTree>
    <p:extLst>
      <p:ext uri="{BB962C8B-B14F-4D97-AF65-F5344CB8AC3E}">
        <p14:creationId xmlns:p14="http://schemas.microsoft.com/office/powerpoint/2010/main" val="5283952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20361-1E53-E716-2D8E-FB31D71D3357}"/>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9D94634-DA62-D463-DDB5-357FD6F37CB1}"/>
              </a:ext>
            </a:extLst>
          </p:cNvPr>
          <p:cNvGraphicFramePr>
            <a:graphicFrameLocks noGrp="1"/>
          </p:cNvGraphicFramePr>
          <p:nvPr>
            <p:extLst>
              <p:ext uri="{D42A27DB-BD31-4B8C-83A1-F6EECF244321}">
                <p14:modId xmlns:p14="http://schemas.microsoft.com/office/powerpoint/2010/main" val="776764111"/>
              </p:ext>
            </p:extLst>
          </p:nvPr>
        </p:nvGraphicFramePr>
        <p:xfrm>
          <a:off x="2314575" y="2920762"/>
          <a:ext cx="7562850" cy="2194560"/>
        </p:xfrm>
        <a:graphic>
          <a:graphicData uri="http://schemas.openxmlformats.org/drawingml/2006/table">
            <a:tbl>
              <a:tblPr/>
              <a:tblGrid>
                <a:gridCol w="2124075">
                  <a:extLst>
                    <a:ext uri="{9D8B030D-6E8A-4147-A177-3AD203B41FA5}">
                      <a16:colId xmlns:a16="http://schemas.microsoft.com/office/drawing/2014/main" val="252733462"/>
                    </a:ext>
                  </a:extLst>
                </a:gridCol>
                <a:gridCol w="5438775">
                  <a:extLst>
                    <a:ext uri="{9D8B030D-6E8A-4147-A177-3AD203B41FA5}">
                      <a16:colId xmlns:a16="http://schemas.microsoft.com/office/drawing/2014/main" val="1712603084"/>
                    </a:ext>
                  </a:extLst>
                </a:gridCol>
              </a:tblGrid>
              <a:tr h="0">
                <a:tc>
                  <a:txBody>
                    <a:bodyPr/>
                    <a:lstStyle/>
                    <a:p>
                      <a:pPr algn="l" fontAlgn="t"/>
                      <a:r>
                        <a:rPr lang="en-GB" b="0">
                          <a:effectLst/>
                        </a:rPr>
                        <a:t>Description:</a:t>
                      </a:r>
                    </a:p>
                  </a:txBody>
                  <a:tcPr>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pPr fontAlgn="t">
                        <a:buNone/>
                      </a:pPr>
                      <a:r>
                        <a:rPr lang="en-GB" dirty="0">
                          <a:effectLst/>
                        </a:rPr>
                        <a:t>Grant by Walter the clerk (</a:t>
                      </a:r>
                      <a:r>
                        <a:rPr lang="en-GB" dirty="0" err="1">
                          <a:effectLst/>
                        </a:rPr>
                        <a:t>clericus</a:t>
                      </a:r>
                      <a:r>
                        <a:rPr lang="en-GB" dirty="0">
                          <a:effectLst/>
                        </a:rPr>
                        <a:t>), son of Nicholas de </a:t>
                      </a:r>
                      <a:r>
                        <a:rPr lang="en-GB" dirty="0" err="1">
                          <a:effectLst/>
                        </a:rPr>
                        <a:t>Ingepenne</a:t>
                      </a:r>
                      <a:r>
                        <a:rPr lang="en-GB" dirty="0">
                          <a:effectLst/>
                        </a:rPr>
                        <a:t>, to Osbert Pinell, of Helme, of all his land between the great cave and the boundary of </a:t>
                      </a:r>
                      <a:r>
                        <a:rPr lang="en-GB" dirty="0" err="1">
                          <a:effectLst/>
                        </a:rPr>
                        <a:t>Saldeburn</a:t>
                      </a:r>
                      <a:r>
                        <a:rPr lang="en-GB" dirty="0">
                          <a:effectLst/>
                        </a:rPr>
                        <a:t>, and of land in the field of </a:t>
                      </a:r>
                      <a:r>
                        <a:rPr lang="en-GB" dirty="0" err="1">
                          <a:effectLst/>
                        </a:rPr>
                        <a:t>Crawemed</a:t>
                      </a:r>
                      <a:r>
                        <a:rPr lang="en-GB" dirty="0">
                          <a:effectLst/>
                        </a:rPr>
                        <a:t> in </a:t>
                      </a:r>
                      <a:r>
                        <a:rPr lang="en-GB" dirty="0" err="1">
                          <a:effectLst/>
                        </a:rPr>
                        <a:t>Wohgelande</a:t>
                      </a:r>
                      <a:r>
                        <a:rPr lang="en-GB" dirty="0">
                          <a:effectLst/>
                        </a:rPr>
                        <a:t>, and of pasture. Witnesses: Geoffrey </a:t>
                      </a:r>
                      <a:r>
                        <a:rPr lang="en-GB" dirty="0" err="1">
                          <a:effectLst/>
                        </a:rPr>
                        <a:t>Salvagius</a:t>
                      </a:r>
                      <a:r>
                        <a:rPr lang="en-GB" dirty="0">
                          <a:effectLst/>
                        </a:rPr>
                        <a:t>, Peter de </a:t>
                      </a:r>
                      <a:r>
                        <a:rPr lang="en-GB" dirty="0" err="1">
                          <a:effectLst/>
                        </a:rPr>
                        <a:t>Succomund</a:t>
                      </a:r>
                      <a:r>
                        <a:rPr lang="en-GB" dirty="0">
                          <a:effectLst/>
                        </a:rPr>
                        <a:t>, and others (named). [Henry III.]. [Berkshire]</a:t>
                      </a:r>
                    </a:p>
                  </a:txBody>
                  <a:tcPr>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48799405"/>
                  </a:ext>
                </a:extLst>
              </a:tr>
              <a:tr h="0">
                <a:tc>
                  <a:txBody>
                    <a:bodyPr/>
                    <a:lstStyle/>
                    <a:p>
                      <a:pPr algn="l" fontAlgn="t"/>
                      <a:r>
                        <a:rPr lang="en-GB" sz="2400" b="1">
                          <a:effectLst/>
                        </a:rPr>
                        <a:t>Date:</a:t>
                      </a:r>
                    </a:p>
                  </a:txBody>
                  <a:tcPr>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2400" b="1" dirty="0">
                          <a:effectLst/>
                        </a:rPr>
                        <a:t>1216-1272</a:t>
                      </a:r>
                    </a:p>
                  </a:txBody>
                  <a:tcPr>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990808855"/>
                  </a:ext>
                </a:extLst>
              </a:tr>
            </a:tbl>
          </a:graphicData>
        </a:graphic>
      </p:graphicFrame>
      <p:sp>
        <p:nvSpPr>
          <p:cNvPr id="4" name="TextBox 3">
            <a:extLst>
              <a:ext uri="{FF2B5EF4-FFF2-40B4-BE49-F238E27FC236}">
                <a16:creationId xmlns:a16="http://schemas.microsoft.com/office/drawing/2014/main" id="{6120C67B-841B-B6A0-ECB6-CFC9940114A8}"/>
              </a:ext>
            </a:extLst>
          </p:cNvPr>
          <p:cNvSpPr txBox="1"/>
          <p:nvPr/>
        </p:nvSpPr>
        <p:spPr>
          <a:xfrm>
            <a:off x="1571625" y="1238250"/>
            <a:ext cx="9105900" cy="1477328"/>
          </a:xfrm>
          <a:prstGeom prst="rect">
            <a:avLst/>
          </a:prstGeom>
          <a:noFill/>
        </p:spPr>
        <p:txBody>
          <a:bodyPr wrap="square" rtlCol="0">
            <a:spAutoFit/>
          </a:bodyPr>
          <a:lstStyle/>
          <a:p>
            <a:r>
              <a:rPr lang="en-GB" sz="3600" b="1" dirty="0"/>
              <a:t>Grant by Walter the clerk (</a:t>
            </a:r>
            <a:r>
              <a:rPr lang="en-GB" sz="3600" b="1" dirty="0" err="1"/>
              <a:t>clericus</a:t>
            </a:r>
            <a:r>
              <a:rPr lang="en-GB" sz="3600" b="1" dirty="0"/>
              <a:t>), son of Nicholas de </a:t>
            </a:r>
            <a:r>
              <a:rPr lang="en-GB" sz="3600" b="1" dirty="0" err="1"/>
              <a:t>Ingepenne</a:t>
            </a:r>
            <a:r>
              <a:rPr lang="en-GB" sz="3600" b="1" dirty="0"/>
              <a:t>, to Osbert Pinell, of...</a:t>
            </a:r>
          </a:p>
          <a:p>
            <a:endParaRPr lang="en-GB" dirty="0"/>
          </a:p>
        </p:txBody>
      </p:sp>
    </p:spTree>
    <p:extLst>
      <p:ext uri="{BB962C8B-B14F-4D97-AF65-F5344CB8AC3E}">
        <p14:creationId xmlns:p14="http://schemas.microsoft.com/office/powerpoint/2010/main" val="42325894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75E65-016C-99C1-FB1A-833617DC6096}"/>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A8AD7FA-B25E-D71C-1ECC-81D293A8F258}"/>
              </a:ext>
            </a:extLst>
          </p:cNvPr>
          <p:cNvGraphicFramePr>
            <a:graphicFrameLocks noGrp="1"/>
          </p:cNvGraphicFramePr>
          <p:nvPr>
            <p:extLst>
              <p:ext uri="{D42A27DB-BD31-4B8C-83A1-F6EECF244321}">
                <p14:modId xmlns:p14="http://schemas.microsoft.com/office/powerpoint/2010/main" val="4046779958"/>
              </p:ext>
            </p:extLst>
          </p:nvPr>
        </p:nvGraphicFramePr>
        <p:xfrm>
          <a:off x="1300162" y="889938"/>
          <a:ext cx="9591676" cy="5108604"/>
        </p:xfrm>
        <a:graphic>
          <a:graphicData uri="http://schemas.openxmlformats.org/drawingml/2006/table">
            <a:tbl>
              <a:tblPr/>
              <a:tblGrid>
                <a:gridCol w="2090738">
                  <a:extLst>
                    <a:ext uri="{9D8B030D-6E8A-4147-A177-3AD203B41FA5}">
                      <a16:colId xmlns:a16="http://schemas.microsoft.com/office/drawing/2014/main" val="946449824"/>
                    </a:ext>
                  </a:extLst>
                </a:gridCol>
                <a:gridCol w="7500938">
                  <a:extLst>
                    <a:ext uri="{9D8B030D-6E8A-4147-A177-3AD203B41FA5}">
                      <a16:colId xmlns:a16="http://schemas.microsoft.com/office/drawing/2014/main" val="3074947003"/>
                    </a:ext>
                  </a:extLst>
                </a:gridCol>
              </a:tblGrid>
              <a:tr h="3696298">
                <a:tc>
                  <a:txBody>
                    <a:bodyPr/>
                    <a:lstStyle/>
                    <a:p>
                      <a:pPr algn="l" fontAlgn="t"/>
                      <a:r>
                        <a:rPr lang="en-GB" sz="1800" b="0" dirty="0">
                          <a:effectLst/>
                        </a:rPr>
                        <a:t>Description:</a:t>
                      </a:r>
                    </a:p>
                  </a:txBody>
                  <a:tcPr marL="46789" marR="46789" marT="23394" marB="23394">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pPr fontAlgn="t">
                        <a:buNone/>
                      </a:pPr>
                      <a:r>
                        <a:rPr lang="en-GB" sz="1800" dirty="0">
                          <a:effectLst/>
                        </a:rPr>
                        <a:t>(St Barnabas); at </a:t>
                      </a:r>
                      <a:r>
                        <a:rPr lang="en-GB" sz="1800" dirty="0" err="1">
                          <a:effectLst/>
                        </a:rPr>
                        <a:t>Kariheys</a:t>
                      </a:r>
                      <a:endParaRPr lang="en-GB" sz="1800" dirty="0">
                        <a:effectLst/>
                      </a:endParaRPr>
                    </a:p>
                    <a:p>
                      <a:pPr fontAlgn="t">
                        <a:buNone/>
                      </a:pPr>
                      <a:r>
                        <a:rPr lang="en-GB" sz="1800" dirty="0">
                          <a:effectLst/>
                        </a:rPr>
                        <a:t> Gift</a:t>
                      </a:r>
                    </a:p>
                    <a:p>
                      <a:pPr fontAlgn="t">
                        <a:buNone/>
                      </a:pPr>
                      <a:r>
                        <a:rPr lang="en-GB" sz="1800" dirty="0">
                          <a:effectLst/>
                        </a:rPr>
                        <a:t> </a:t>
                      </a:r>
                      <a:r>
                        <a:rPr lang="en-GB" sz="2000" b="1" u="sng" dirty="0">
                          <a:effectLst/>
                        </a:rPr>
                        <a:t>Roger de </a:t>
                      </a:r>
                      <a:r>
                        <a:rPr lang="en-GB" sz="2000" b="1" u="sng" dirty="0" err="1">
                          <a:effectLst/>
                        </a:rPr>
                        <a:t>Ingepenne</a:t>
                      </a:r>
                      <a:r>
                        <a:rPr lang="en-GB" sz="2000" b="1" u="sng" dirty="0">
                          <a:effectLst/>
                        </a:rPr>
                        <a:t>, knight </a:t>
                      </a:r>
                      <a:r>
                        <a:rPr lang="en-GB" sz="2000" dirty="0">
                          <a:effectLst/>
                        </a:rPr>
                        <a:t>= (1)</a:t>
                      </a:r>
                    </a:p>
                    <a:p>
                      <a:pPr fontAlgn="t">
                        <a:buNone/>
                      </a:pPr>
                      <a:r>
                        <a:rPr lang="en-GB" sz="1800" dirty="0">
                          <a:effectLst/>
                        </a:rPr>
                        <a:t> Serlo de </a:t>
                      </a:r>
                      <a:r>
                        <a:rPr lang="en-GB" sz="1800" dirty="0" err="1">
                          <a:effectLst/>
                        </a:rPr>
                        <a:t>Lanladron</a:t>
                      </a:r>
                      <a:r>
                        <a:rPr lang="en-GB" sz="1800" dirty="0">
                          <a:effectLst/>
                        </a:rPr>
                        <a:t> = (2)</a:t>
                      </a:r>
                    </a:p>
                    <a:p>
                      <a:pPr fontAlgn="t">
                        <a:buNone/>
                      </a:pPr>
                      <a:r>
                        <a:rPr lang="en-GB" sz="1800" dirty="0">
                          <a:effectLst/>
                        </a:rPr>
                        <a:t>(1) to (2), all his land of Sanctus </a:t>
                      </a:r>
                      <a:r>
                        <a:rPr lang="en-GB" sz="1800" dirty="0" err="1">
                          <a:effectLst/>
                        </a:rPr>
                        <a:t>Goronus</a:t>
                      </a:r>
                      <a:r>
                        <a:rPr lang="en-GB" sz="1800" dirty="0">
                          <a:effectLst/>
                        </a:rPr>
                        <a:t>, which he had by gift of Henry de Burne and Emelina his wife, with all appurtenances, namely buildings, curtilages, rents, services of free and bond men, gardens, meadows, pastures, turbaries, tin-works (</a:t>
                      </a:r>
                      <a:r>
                        <a:rPr lang="en-GB" sz="1800" dirty="0" err="1">
                          <a:effectLst/>
                        </a:rPr>
                        <a:t>stagnaria</a:t>
                      </a:r>
                      <a:r>
                        <a:rPr lang="en-GB" sz="1800" dirty="0">
                          <a:effectLst/>
                        </a:rPr>
                        <a:t>), commons, hills (</a:t>
                      </a:r>
                      <a:r>
                        <a:rPr lang="en-GB" sz="1800" dirty="0" err="1">
                          <a:effectLst/>
                        </a:rPr>
                        <a:t>montani</a:t>
                      </a:r>
                      <a:r>
                        <a:rPr lang="en-GB" sz="1800" dirty="0">
                          <a:effectLst/>
                        </a:rPr>
                        <a:t>), plains, etc. For (2) and his heirs to hold of the chief lords of the fee freely and hereditarily for ever, doing services due and accustomed to the chief lords, and also paying 10 marks yearly in (1)'s name to Thomas de Sicca Villa and his heirs, at 4 terms, for all services and demands.</a:t>
                      </a:r>
                    </a:p>
                    <a:p>
                      <a:pPr fontAlgn="t">
                        <a:buNone/>
                      </a:pPr>
                      <a:r>
                        <a:rPr lang="en-GB" sz="1800" dirty="0">
                          <a:effectLst/>
                        </a:rPr>
                        <a:t> Sir John de </a:t>
                      </a:r>
                      <a:r>
                        <a:rPr lang="en-GB" sz="1800" dirty="0" err="1">
                          <a:effectLst/>
                        </a:rPr>
                        <a:t>Alet</a:t>
                      </a:r>
                      <a:r>
                        <a:rPr lang="en-GB" sz="1800" dirty="0">
                          <a:effectLst/>
                        </a:rPr>
                        <a:t>, Sir John de </a:t>
                      </a:r>
                      <a:r>
                        <a:rPr lang="en-GB" sz="1800" dirty="0" err="1">
                          <a:effectLst/>
                        </a:rPr>
                        <a:t>Treiagu</a:t>
                      </a:r>
                      <a:r>
                        <a:rPr lang="en-GB" sz="1800" dirty="0">
                          <a:effectLst/>
                        </a:rPr>
                        <a:t>, Sir Thomas de </a:t>
                      </a:r>
                      <a:r>
                        <a:rPr lang="en-GB" sz="1800" dirty="0" err="1">
                          <a:effectLst/>
                        </a:rPr>
                        <a:t>Pridias</a:t>
                      </a:r>
                      <a:r>
                        <a:rPr lang="en-GB" sz="1800" dirty="0">
                          <a:effectLst/>
                        </a:rPr>
                        <a:t>, Sir Reginald de </a:t>
                      </a:r>
                      <a:r>
                        <a:rPr lang="en-GB" sz="1800" dirty="0" err="1">
                          <a:effectLst/>
                        </a:rPr>
                        <a:t>Beuille</a:t>
                      </a:r>
                      <a:r>
                        <a:rPr lang="en-GB" sz="1800" dirty="0">
                          <a:effectLst/>
                        </a:rPr>
                        <a:t> and knights, Stephen de Bello Prato, Richard de </a:t>
                      </a:r>
                      <a:r>
                        <a:rPr lang="en-GB" sz="1800" dirty="0" err="1">
                          <a:effectLst/>
                        </a:rPr>
                        <a:t>Chambernon</a:t>
                      </a:r>
                      <a:r>
                        <a:rPr lang="en-GB" sz="1800" dirty="0">
                          <a:effectLst/>
                        </a:rPr>
                        <a:t>, Robert de </a:t>
                      </a:r>
                      <a:r>
                        <a:rPr lang="en-GB" sz="1800" dirty="0" err="1">
                          <a:effectLst/>
                        </a:rPr>
                        <a:t>Geueli</a:t>
                      </a:r>
                      <a:r>
                        <a:rPr lang="en-GB" sz="1800" dirty="0">
                          <a:effectLst/>
                        </a:rPr>
                        <a:t>, Thomas de </a:t>
                      </a:r>
                      <a:r>
                        <a:rPr lang="en-GB" sz="1800" dirty="0" err="1">
                          <a:effectLst/>
                        </a:rPr>
                        <a:t>Trempol</a:t>
                      </a:r>
                      <a:r>
                        <a:rPr lang="en-GB" sz="1800" dirty="0">
                          <a:effectLst/>
                        </a:rPr>
                        <a:t>, Walter de </a:t>
                      </a:r>
                      <a:r>
                        <a:rPr lang="en-GB" sz="1800" dirty="0" err="1">
                          <a:effectLst/>
                        </a:rPr>
                        <a:t>Hellond</a:t>
                      </a:r>
                      <a:r>
                        <a:rPr lang="en-GB" sz="1800" dirty="0">
                          <a:effectLst/>
                        </a:rPr>
                        <a:t>.</a:t>
                      </a:r>
                    </a:p>
                  </a:txBody>
                  <a:tcPr marL="46789" marR="46789" marT="23394" marB="23394">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790339835"/>
                  </a:ext>
                </a:extLst>
              </a:tr>
              <a:tr h="187154">
                <a:tc>
                  <a:txBody>
                    <a:bodyPr/>
                    <a:lstStyle/>
                    <a:p>
                      <a:pPr algn="l" fontAlgn="t"/>
                      <a:r>
                        <a:rPr lang="en-GB" sz="1800" b="0">
                          <a:effectLst/>
                        </a:rPr>
                        <a:t>Date:</a:t>
                      </a:r>
                    </a:p>
                  </a:txBody>
                  <a:tcPr marL="46789" marR="46789" marT="23394" marB="23394">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dirty="0">
                          <a:effectLst/>
                        </a:rPr>
                        <a:t>1290, Sunday 11th Jun</a:t>
                      </a:r>
                    </a:p>
                  </a:txBody>
                  <a:tcPr marL="46789" marR="46789" marT="23394" marB="23394">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443864132"/>
                  </a:ext>
                </a:extLst>
              </a:tr>
              <a:tr h="467886">
                <a:tc>
                  <a:txBody>
                    <a:bodyPr/>
                    <a:lstStyle/>
                    <a:p>
                      <a:pPr algn="l" fontAlgn="t"/>
                      <a:r>
                        <a:rPr lang="en-GB" sz="1800" b="0">
                          <a:effectLst/>
                        </a:rPr>
                        <a:t>Held by:</a:t>
                      </a:r>
                    </a:p>
                  </a:txBody>
                  <a:tcPr marL="46789" marR="46789" marT="23394" marB="23394">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u="sng" dirty="0">
                          <a:solidFill>
                            <a:srgbClr val="005FA3"/>
                          </a:solidFill>
                          <a:effectLst/>
                          <a:hlinkClick r:id="rId2"/>
                        </a:rPr>
                        <a:t>Kresen Kernow (formerly Cornwall Record Office)</a:t>
                      </a:r>
                      <a:r>
                        <a:rPr lang="en-GB" sz="1800" dirty="0">
                          <a:effectLst/>
                        </a:rPr>
                        <a:t>, not available at The National Archives</a:t>
                      </a:r>
                    </a:p>
                  </a:txBody>
                  <a:tcPr marL="46789" marR="46789" marT="23394" marB="23394">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375316761"/>
                  </a:ext>
                </a:extLst>
              </a:tr>
            </a:tbl>
          </a:graphicData>
        </a:graphic>
      </p:graphicFrame>
    </p:spTree>
    <p:extLst>
      <p:ext uri="{BB962C8B-B14F-4D97-AF65-F5344CB8AC3E}">
        <p14:creationId xmlns:p14="http://schemas.microsoft.com/office/powerpoint/2010/main" val="303304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EEE25-9264-8932-7572-42D74A4E796B}"/>
              </a:ext>
            </a:extLst>
          </p:cNvPr>
          <p:cNvSpPr txBox="1"/>
          <p:nvPr/>
        </p:nvSpPr>
        <p:spPr>
          <a:xfrm>
            <a:off x="1539240" y="1012954"/>
            <a:ext cx="9113520" cy="4832092"/>
          </a:xfrm>
          <a:prstGeom prst="rect">
            <a:avLst/>
          </a:prstGeom>
          <a:noFill/>
        </p:spPr>
        <p:txBody>
          <a:bodyPr wrap="square" rtlCol="0">
            <a:spAutoFit/>
          </a:bodyPr>
          <a:lstStyle/>
          <a:p>
            <a:r>
              <a:rPr lang="en-GB" sz="4800" dirty="0"/>
              <a:t>The majority of people at that time were illiterate. This usually included the Thegn, the Lord of the Manor.</a:t>
            </a:r>
            <a:br>
              <a:rPr lang="en-GB" sz="4800" dirty="0"/>
            </a:br>
            <a:br>
              <a:rPr lang="en-GB" sz="2000" dirty="0"/>
            </a:br>
            <a:r>
              <a:rPr lang="en-GB" sz="4800" dirty="0"/>
              <a:t>Most transactions, deeds, literature etc. were committed to memory and relayed in an oral way. </a:t>
            </a:r>
          </a:p>
        </p:txBody>
      </p:sp>
    </p:spTree>
    <p:extLst>
      <p:ext uri="{BB962C8B-B14F-4D97-AF65-F5344CB8AC3E}">
        <p14:creationId xmlns:p14="http://schemas.microsoft.com/office/powerpoint/2010/main" val="3150632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5434-5363-A7D1-7126-DE5E365FD97E}"/>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CD34180-FC4E-C1F4-D64B-57D7B219AFA3}"/>
              </a:ext>
            </a:extLst>
          </p:cNvPr>
          <p:cNvGraphicFramePr>
            <a:graphicFrameLocks noGrp="1"/>
          </p:cNvGraphicFramePr>
          <p:nvPr>
            <p:extLst>
              <p:ext uri="{D42A27DB-BD31-4B8C-83A1-F6EECF244321}">
                <p14:modId xmlns:p14="http://schemas.microsoft.com/office/powerpoint/2010/main" val="3447891766"/>
              </p:ext>
            </p:extLst>
          </p:nvPr>
        </p:nvGraphicFramePr>
        <p:xfrm>
          <a:off x="1419224" y="511176"/>
          <a:ext cx="9572626" cy="5414197"/>
        </p:xfrm>
        <a:graphic>
          <a:graphicData uri="http://schemas.openxmlformats.org/drawingml/2006/table">
            <a:tbl>
              <a:tblPr/>
              <a:tblGrid>
                <a:gridCol w="2457451">
                  <a:extLst>
                    <a:ext uri="{9D8B030D-6E8A-4147-A177-3AD203B41FA5}">
                      <a16:colId xmlns:a16="http://schemas.microsoft.com/office/drawing/2014/main" val="4063240172"/>
                    </a:ext>
                  </a:extLst>
                </a:gridCol>
                <a:gridCol w="7115175">
                  <a:extLst>
                    <a:ext uri="{9D8B030D-6E8A-4147-A177-3AD203B41FA5}">
                      <a16:colId xmlns:a16="http://schemas.microsoft.com/office/drawing/2014/main" val="1289644280"/>
                    </a:ext>
                  </a:extLst>
                </a:gridCol>
              </a:tblGrid>
              <a:tr h="165765">
                <a:tc>
                  <a:txBody>
                    <a:bodyPr/>
                    <a:lstStyle/>
                    <a:p>
                      <a:pPr algn="l" fontAlgn="t"/>
                      <a:r>
                        <a:rPr lang="en-GB" sz="1800" b="0">
                          <a:effectLst/>
                        </a:rPr>
                        <a:t>Description:</a:t>
                      </a:r>
                    </a:p>
                  </a:txBody>
                  <a:tcPr marL="41441" marR="41441" marT="20721" marB="20721">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endParaRPr lang="en-GB" sz="1800"/>
                    </a:p>
                  </a:txBody>
                  <a:tcPr marL="41441" marR="41441" marT="20721" marB="20721">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2518738750"/>
                  </a:ext>
                </a:extLst>
              </a:tr>
              <a:tr h="165765">
                <a:tc>
                  <a:txBody>
                    <a:bodyPr/>
                    <a:lstStyle/>
                    <a:p>
                      <a:pPr fontAlgn="t"/>
                      <a:r>
                        <a:rPr lang="en-GB" sz="1800">
                          <a:effectLst/>
                        </a:rPr>
                        <a:t>Petitioners:</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rPr>
                        <a:t>Roger de Ingepenne (Inkpen).</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906799200"/>
                  </a:ext>
                </a:extLst>
              </a:tr>
              <a:tr h="165765">
                <a:tc>
                  <a:txBody>
                    <a:bodyPr/>
                    <a:lstStyle/>
                    <a:p>
                      <a:pPr fontAlgn="t"/>
                      <a:r>
                        <a:rPr lang="en-GB" sz="1800">
                          <a:effectLst/>
                        </a:rPr>
                        <a:t>Name(s):</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rPr>
                        <a:t>de Ingepenne (Inkpen), Roger</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586194498"/>
                  </a:ext>
                </a:extLst>
              </a:tr>
              <a:tr h="165765">
                <a:tc>
                  <a:txBody>
                    <a:bodyPr/>
                    <a:lstStyle/>
                    <a:p>
                      <a:pPr fontAlgn="t"/>
                      <a:r>
                        <a:rPr lang="en-GB" sz="1800" dirty="0">
                          <a:effectLst/>
                        </a:rPr>
                        <a:t>Addressees:</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2000" b="1" dirty="0">
                          <a:effectLst/>
                        </a:rPr>
                        <a:t>King.</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65863611"/>
                  </a:ext>
                </a:extLst>
              </a:tr>
              <a:tr h="787385">
                <a:tc>
                  <a:txBody>
                    <a:bodyPr/>
                    <a:lstStyle/>
                    <a:p>
                      <a:pPr fontAlgn="t"/>
                      <a:r>
                        <a:rPr lang="en-GB" sz="1800">
                          <a:effectLst/>
                        </a:rPr>
                        <a:t>Nature of request:</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rPr>
                        <a:t>Ingepenne requests delivery of the land of [...] which he gave to the earl of Cornwall for his life, and which were seized into the king's hand after the death of the earl.1)</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25910993"/>
                  </a:ext>
                </a:extLst>
              </a:tr>
              <a:tr h="1273156">
                <a:tc>
                  <a:txBody>
                    <a:bodyPr/>
                    <a:lstStyle/>
                    <a:p>
                      <a:pPr fontAlgn="t"/>
                      <a:r>
                        <a:rPr lang="en-GB" sz="1800" dirty="0">
                          <a:effectLst/>
                        </a:rPr>
                        <a:t>Nature of endorsement:</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dirty="0">
                          <a:effectLst/>
                        </a:rPr>
                        <a:t>Let the extent taken of the earl's death be viewed and if the evidence is found sufficient then another remedy should be provided.2) Walter de Gloucester, escheator said before the council that it was found by inquisition that the earl died </a:t>
                      </a:r>
                      <a:r>
                        <a:rPr lang="en-GB" sz="1800" dirty="0" err="1">
                          <a:effectLst/>
                        </a:rPr>
                        <a:t>seised</a:t>
                      </a:r>
                      <a:r>
                        <a:rPr lang="en-GB" sz="1800" dirty="0">
                          <a:effectLst/>
                        </a:rPr>
                        <a:t> of the tenement in his demesne by fee because he held of the demise of </a:t>
                      </a:r>
                      <a:r>
                        <a:rPr lang="en-GB" sz="1800" dirty="0" err="1">
                          <a:effectLst/>
                        </a:rPr>
                        <a:t>Ingepenne</a:t>
                      </a:r>
                      <a:r>
                        <a:rPr lang="en-GB" sz="1800" dirty="0">
                          <a:effectLst/>
                        </a:rPr>
                        <a:t> for the term of his life. Therefore the escheator did not seize the tenement into the hand of the king.</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782726799"/>
                  </a:ext>
                </a:extLst>
              </a:tr>
              <a:tr h="165765">
                <a:tc>
                  <a:txBody>
                    <a:bodyPr/>
                    <a:lstStyle/>
                    <a:p>
                      <a:pPr fontAlgn="t"/>
                      <a:r>
                        <a:rPr lang="en-GB" sz="1800" dirty="0">
                          <a:effectLst/>
                        </a:rPr>
                        <a:t>Places mentioned:</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rPr>
                        <a:t>Kar[...] [unidentified].</a:t>
                      </a:r>
                    </a:p>
                  </a:txBody>
                  <a:tcPr marL="41441" marR="41441" marT="20721" marB="20721">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757263445"/>
                  </a:ext>
                </a:extLst>
              </a:tr>
              <a:tr h="165765">
                <a:tc>
                  <a:txBody>
                    <a:bodyPr/>
                    <a:lstStyle/>
                    <a:p>
                      <a:pPr fontAlgn="t"/>
                      <a:r>
                        <a:rPr lang="en-GB" sz="1800">
                          <a:effectLst/>
                        </a:rPr>
                        <a:t>People mentioned:</a:t>
                      </a:r>
                    </a:p>
                  </a:txBody>
                  <a:tcPr marL="41441" marR="41441" marT="20721" marB="20721">
                    <a:lnL>
                      <a:noFill/>
                    </a:lnL>
                    <a:lnR>
                      <a:noFill/>
                    </a:lnR>
                    <a:lnT w="9525" cap="flat" cmpd="sng" algn="ctr">
                      <a:solidFill>
                        <a:srgbClr val="EFEFEF"/>
                      </a:solidFill>
                      <a:prstDash val="solid"/>
                      <a:round/>
                      <a:headEnd type="none" w="med" len="med"/>
                      <a:tailEnd type="none" w="med" len="med"/>
                    </a:lnT>
                    <a:lnB>
                      <a:noFill/>
                    </a:lnB>
                    <a:solidFill>
                      <a:srgbClr val="FFFFFF"/>
                    </a:solidFill>
                  </a:tcPr>
                </a:tc>
                <a:tc>
                  <a:txBody>
                    <a:bodyPr/>
                    <a:lstStyle/>
                    <a:p>
                      <a:pPr fontAlgn="t"/>
                      <a:r>
                        <a:rPr lang="en-GB" sz="1800">
                          <a:effectLst/>
                        </a:rPr>
                        <a:t>Earl of Cornwall.</a:t>
                      </a:r>
                    </a:p>
                  </a:txBody>
                  <a:tcPr marL="41441" marR="41441" marT="20721" marB="20721">
                    <a:lnL>
                      <a:noFill/>
                    </a:lnL>
                    <a:lnR>
                      <a:noFill/>
                    </a:lnR>
                    <a:lnT w="9525" cap="flat" cmpd="sng" algn="ctr">
                      <a:solidFill>
                        <a:srgbClr val="EFEFE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187149"/>
                  </a:ext>
                </a:extLst>
              </a:tr>
              <a:tr h="663061">
                <a:tc>
                  <a:txBody>
                    <a:bodyPr/>
                    <a:lstStyle/>
                    <a:p>
                      <a:pPr algn="l" fontAlgn="t"/>
                      <a:r>
                        <a:rPr lang="en-GB" sz="1800" b="0" dirty="0">
                          <a:effectLst/>
                        </a:rPr>
                        <a:t>Note:</a:t>
                      </a:r>
                    </a:p>
                  </a:txBody>
                  <a:tcPr marL="41441" marR="41441" marT="20721" marB="20721">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b="1" dirty="0">
                          <a:effectLst/>
                        </a:rPr>
                        <a:t>The petition is dated to 1300-1307 as it appears to be after the death of Edmund of </a:t>
                      </a:r>
                      <a:r>
                        <a:rPr lang="en-GB" sz="1800" b="1" dirty="0" err="1">
                          <a:effectLst/>
                        </a:rPr>
                        <a:t>Almaine</a:t>
                      </a:r>
                      <a:r>
                        <a:rPr lang="en-GB" sz="1800" b="1" dirty="0">
                          <a:effectLst/>
                        </a:rPr>
                        <a:t> but still being within the reign of Edward I.</a:t>
                      </a:r>
                    </a:p>
                  </a:txBody>
                  <a:tcPr marL="41441" marR="41441" marT="20721" marB="20721">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91967769"/>
                  </a:ext>
                </a:extLst>
              </a:tr>
            </a:tbl>
          </a:graphicData>
        </a:graphic>
      </p:graphicFrame>
    </p:spTree>
    <p:extLst>
      <p:ext uri="{BB962C8B-B14F-4D97-AF65-F5344CB8AC3E}">
        <p14:creationId xmlns:p14="http://schemas.microsoft.com/office/powerpoint/2010/main" val="1506166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8BA1-06DA-3909-D7BD-9D60F942FFBE}"/>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1F88E5F-AC7F-0FCD-72D2-520582028BD3}"/>
              </a:ext>
            </a:extLst>
          </p:cNvPr>
          <p:cNvGraphicFramePr>
            <a:graphicFrameLocks noGrp="1"/>
          </p:cNvGraphicFramePr>
          <p:nvPr>
            <p:extLst>
              <p:ext uri="{D42A27DB-BD31-4B8C-83A1-F6EECF244321}">
                <p14:modId xmlns:p14="http://schemas.microsoft.com/office/powerpoint/2010/main" val="2860657160"/>
              </p:ext>
            </p:extLst>
          </p:nvPr>
        </p:nvGraphicFramePr>
        <p:xfrm>
          <a:off x="1538287" y="835025"/>
          <a:ext cx="9115426" cy="4893125"/>
        </p:xfrm>
        <a:graphic>
          <a:graphicData uri="http://schemas.openxmlformats.org/drawingml/2006/table">
            <a:tbl>
              <a:tblPr/>
              <a:tblGrid>
                <a:gridCol w="3038476">
                  <a:extLst>
                    <a:ext uri="{9D8B030D-6E8A-4147-A177-3AD203B41FA5}">
                      <a16:colId xmlns:a16="http://schemas.microsoft.com/office/drawing/2014/main" val="3936325378"/>
                    </a:ext>
                  </a:extLst>
                </a:gridCol>
                <a:gridCol w="6076950">
                  <a:extLst>
                    <a:ext uri="{9D8B030D-6E8A-4147-A177-3AD203B41FA5}">
                      <a16:colId xmlns:a16="http://schemas.microsoft.com/office/drawing/2014/main" val="3454101336"/>
                    </a:ext>
                  </a:extLst>
                </a:gridCol>
              </a:tblGrid>
              <a:tr h="185163">
                <a:tc>
                  <a:txBody>
                    <a:bodyPr/>
                    <a:lstStyle/>
                    <a:p>
                      <a:pPr algn="l" fontAlgn="t"/>
                      <a:r>
                        <a:rPr lang="en-GB" sz="1800" b="0">
                          <a:effectLst/>
                          <a:latin typeface="+mn-lt"/>
                        </a:rPr>
                        <a:t>Description:</a:t>
                      </a:r>
                    </a:p>
                  </a:txBody>
                  <a:tcPr marL="46291" marR="46291" marT="23145" marB="23145">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endParaRPr lang="en-GB" sz="1800" dirty="0">
                        <a:latin typeface="+mn-lt"/>
                      </a:endParaRPr>
                    </a:p>
                  </a:txBody>
                  <a:tcPr marL="46291" marR="46291" marT="23145" marB="23145">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568096898"/>
                  </a:ext>
                </a:extLst>
              </a:tr>
              <a:tr h="185163">
                <a:tc>
                  <a:txBody>
                    <a:bodyPr/>
                    <a:lstStyle/>
                    <a:p>
                      <a:pPr fontAlgn="t"/>
                      <a:r>
                        <a:rPr lang="en-GB" sz="1800">
                          <a:effectLst/>
                          <a:latin typeface="+mn-lt"/>
                        </a:rPr>
                        <a:t>Petitioners:</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latin typeface="+mn-lt"/>
                        </a:rPr>
                        <a:t>? No Petitioner named</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793655522"/>
                  </a:ext>
                </a:extLst>
              </a:tr>
              <a:tr h="1990506">
                <a:tc>
                  <a:txBody>
                    <a:bodyPr/>
                    <a:lstStyle/>
                    <a:p>
                      <a:pPr fontAlgn="t"/>
                      <a:r>
                        <a:rPr lang="en-GB" sz="1800">
                          <a:effectLst/>
                          <a:latin typeface="+mn-lt"/>
                        </a:rPr>
                        <a:t>Nature of request:</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dirty="0">
                          <a:effectLst/>
                          <a:latin typeface="+mn-lt"/>
                        </a:rPr>
                        <a:t>Memorandum that </a:t>
                      </a:r>
                      <a:r>
                        <a:rPr lang="en-GB" sz="1800" b="1" dirty="0">
                          <a:effectLst/>
                          <a:latin typeface="+mn-lt"/>
                        </a:rPr>
                        <a:t>Roger de </a:t>
                      </a:r>
                      <a:r>
                        <a:rPr lang="en-GB" sz="1800" b="1" dirty="0" err="1">
                          <a:effectLst/>
                          <a:latin typeface="+mn-lt"/>
                        </a:rPr>
                        <a:t>Ingepenne</a:t>
                      </a:r>
                      <a:r>
                        <a:rPr lang="en-GB" sz="1800" b="1" dirty="0">
                          <a:effectLst/>
                          <a:latin typeface="+mn-lt"/>
                        </a:rPr>
                        <a:t> and Emmeline his wife </a:t>
                      </a:r>
                      <a:r>
                        <a:rPr lang="en-GB" sz="1800" dirty="0">
                          <a:effectLst/>
                          <a:latin typeface="+mn-lt"/>
                        </a:rPr>
                        <a:t>demised the lands and tenements mentioned in a writ [apparently formerly attached] to Edmund, Earl of Cornwall for term of life, and that after his death they were taken into the King's hand with his other lands and tenements, where, because Roger and Emmeline have never claimed them, and do not claim them now, they remain.</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4038389224"/>
                  </a:ext>
                </a:extLst>
              </a:tr>
              <a:tr h="185163">
                <a:tc>
                  <a:txBody>
                    <a:bodyPr/>
                    <a:lstStyle/>
                    <a:p>
                      <a:pPr fontAlgn="t"/>
                      <a:r>
                        <a:rPr lang="en-GB" sz="1800">
                          <a:effectLst/>
                          <a:latin typeface="+mn-lt"/>
                        </a:rPr>
                        <a:t>Nature of endorsement:</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latin typeface="+mn-lt"/>
                        </a:rPr>
                        <a:t>[None]</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2081083084"/>
                  </a:ext>
                </a:extLst>
              </a:tr>
              <a:tr h="740653">
                <a:tc>
                  <a:txBody>
                    <a:bodyPr/>
                    <a:lstStyle/>
                    <a:p>
                      <a:pPr fontAlgn="t"/>
                      <a:r>
                        <a:rPr lang="en-GB" sz="1800">
                          <a:effectLst/>
                          <a:latin typeface="+mn-lt"/>
                        </a:rPr>
                        <a:t>People mentioned:</a:t>
                      </a:r>
                    </a:p>
                  </a:txBody>
                  <a:tcPr marL="46291" marR="46291" marT="23145" marB="23145">
                    <a:lnL>
                      <a:noFill/>
                    </a:lnL>
                    <a:lnR>
                      <a:noFill/>
                    </a:lnR>
                    <a:lnT w="9525" cap="flat" cmpd="sng" algn="ctr">
                      <a:solidFill>
                        <a:srgbClr val="EFEFEF"/>
                      </a:solidFill>
                      <a:prstDash val="solid"/>
                      <a:round/>
                      <a:headEnd type="none" w="med" len="med"/>
                      <a:tailEnd type="none" w="med" len="med"/>
                    </a:lnT>
                    <a:lnB>
                      <a:noFill/>
                    </a:lnB>
                    <a:solidFill>
                      <a:srgbClr val="FFFFFF"/>
                    </a:solidFill>
                  </a:tcPr>
                </a:tc>
                <a:tc>
                  <a:txBody>
                    <a:bodyPr/>
                    <a:lstStyle/>
                    <a:p>
                      <a:pPr fontAlgn="t"/>
                      <a:r>
                        <a:rPr lang="en-GB" sz="1800">
                          <a:effectLst/>
                          <a:latin typeface="+mn-lt"/>
                        </a:rPr>
                        <a:t>Roger de Ingepenne (Inkpenne); Emmeline [de Ingepenne (Inkpenne)]; Edmund [of Almaine], Earl of Cornwall.</a:t>
                      </a:r>
                    </a:p>
                  </a:txBody>
                  <a:tcPr marL="46291" marR="46291" marT="23145" marB="23145">
                    <a:lnL>
                      <a:noFill/>
                    </a:lnL>
                    <a:lnR>
                      <a:noFill/>
                    </a:lnR>
                    <a:lnT w="9525" cap="flat" cmpd="sng" algn="ctr">
                      <a:solidFill>
                        <a:srgbClr val="EFEFE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47527882"/>
                  </a:ext>
                </a:extLst>
              </a:tr>
              <a:tr h="879526">
                <a:tc>
                  <a:txBody>
                    <a:bodyPr/>
                    <a:lstStyle/>
                    <a:p>
                      <a:pPr algn="l" fontAlgn="t"/>
                      <a:r>
                        <a:rPr lang="en-GB" sz="1800" b="0">
                          <a:effectLst/>
                          <a:latin typeface="+mn-lt"/>
                        </a:rPr>
                        <a:t>Note:</a:t>
                      </a:r>
                    </a:p>
                  </a:txBody>
                  <a:tcPr marL="46291" marR="46291" marT="23145" marB="23145">
                    <a:lnL>
                      <a:noFill/>
                    </a:lnL>
                    <a:lnR>
                      <a:noFill/>
                    </a:lnR>
                    <a:lnT>
                      <a:noFill/>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a:effectLst/>
                          <a:latin typeface="+mn-lt"/>
                        </a:rPr>
                        <a:t>This memorandum is in response to a writ quoted on SC 8/202/10085 below and dated 4 February, 29 Edward I (1301). It would therefore seem to date to this year also.</a:t>
                      </a:r>
                    </a:p>
                  </a:txBody>
                  <a:tcPr marL="46291" marR="46291" marT="23145" marB="23145">
                    <a:lnL>
                      <a:noFill/>
                    </a:lnL>
                    <a:lnR>
                      <a:noFill/>
                    </a:lnR>
                    <a:lnT>
                      <a:noFill/>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2714040614"/>
                  </a:ext>
                </a:extLst>
              </a:tr>
              <a:tr h="185163">
                <a:tc>
                  <a:txBody>
                    <a:bodyPr/>
                    <a:lstStyle/>
                    <a:p>
                      <a:pPr algn="l" fontAlgn="t"/>
                      <a:r>
                        <a:rPr lang="en-GB" sz="1800" b="0">
                          <a:effectLst/>
                          <a:latin typeface="+mn-lt"/>
                        </a:rPr>
                        <a:t>Date:</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tc>
                  <a:txBody>
                    <a:bodyPr/>
                    <a:lstStyle/>
                    <a:p>
                      <a:pPr fontAlgn="t"/>
                      <a:r>
                        <a:rPr lang="en-GB" sz="1800" dirty="0">
                          <a:effectLst/>
                          <a:latin typeface="+mn-lt"/>
                        </a:rPr>
                        <a:t>[1301]</a:t>
                      </a:r>
                    </a:p>
                  </a:txBody>
                  <a:tcPr marL="46291" marR="46291" marT="23145" marB="23145">
                    <a:lnL>
                      <a:noFill/>
                    </a:lnL>
                    <a:lnR>
                      <a:noFill/>
                    </a:lnR>
                    <a:lnT w="9525" cap="flat" cmpd="sng" algn="ctr">
                      <a:solidFill>
                        <a:srgbClr val="EFEFEF"/>
                      </a:solidFill>
                      <a:prstDash val="solid"/>
                      <a:round/>
                      <a:headEnd type="none" w="med" len="med"/>
                      <a:tailEnd type="none" w="med" len="med"/>
                    </a:lnT>
                    <a:lnB w="9525" cap="flat" cmpd="sng" algn="ctr">
                      <a:solidFill>
                        <a:srgbClr val="EFEFEF"/>
                      </a:solidFill>
                      <a:prstDash val="solid"/>
                      <a:round/>
                      <a:headEnd type="none" w="med" len="med"/>
                      <a:tailEnd type="none" w="med" len="med"/>
                    </a:lnB>
                    <a:solidFill>
                      <a:srgbClr val="FFFFFF"/>
                    </a:solidFill>
                  </a:tcPr>
                </a:tc>
                <a:extLst>
                  <a:ext uri="{0D108BD9-81ED-4DB2-BD59-A6C34878D82A}">
                    <a16:rowId xmlns:a16="http://schemas.microsoft.com/office/drawing/2014/main" val="171188095"/>
                  </a:ext>
                </a:extLst>
              </a:tr>
            </a:tbl>
          </a:graphicData>
        </a:graphic>
      </p:graphicFrame>
    </p:spTree>
    <p:extLst>
      <p:ext uri="{BB962C8B-B14F-4D97-AF65-F5344CB8AC3E}">
        <p14:creationId xmlns:p14="http://schemas.microsoft.com/office/powerpoint/2010/main" val="13588523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031CA-C7CC-CA03-042D-9D095F79FF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CA2981-9ADE-6B4F-A8D2-9BAB03CADA60}"/>
              </a:ext>
            </a:extLst>
          </p:cNvPr>
          <p:cNvSpPr txBox="1"/>
          <p:nvPr/>
        </p:nvSpPr>
        <p:spPr>
          <a:xfrm>
            <a:off x="2443162" y="2459504"/>
            <a:ext cx="7305675" cy="1938992"/>
          </a:xfrm>
          <a:prstGeom prst="rect">
            <a:avLst/>
          </a:prstGeom>
          <a:noFill/>
        </p:spPr>
        <p:txBody>
          <a:bodyPr wrap="square" rtlCol="0">
            <a:spAutoFit/>
          </a:bodyPr>
          <a:lstStyle/>
          <a:p>
            <a:pPr algn="ctr"/>
            <a:r>
              <a:rPr lang="en-GB" sz="6000" dirty="0"/>
              <a:t>Effects of the Black Death</a:t>
            </a:r>
          </a:p>
        </p:txBody>
      </p:sp>
    </p:spTree>
    <p:extLst>
      <p:ext uri="{BB962C8B-B14F-4D97-AF65-F5344CB8AC3E}">
        <p14:creationId xmlns:p14="http://schemas.microsoft.com/office/powerpoint/2010/main" val="32464890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CDD2083-8472-A193-637A-C9AF283D790D}"/>
              </a:ext>
            </a:extLst>
          </p:cNvPr>
          <p:cNvGraphicFramePr>
            <a:graphicFrameLocks noGrp="1"/>
          </p:cNvGraphicFramePr>
          <p:nvPr>
            <p:extLst>
              <p:ext uri="{D42A27DB-BD31-4B8C-83A1-F6EECF244321}">
                <p14:modId xmlns:p14="http://schemas.microsoft.com/office/powerpoint/2010/main" val="511425727"/>
              </p:ext>
            </p:extLst>
          </p:nvPr>
        </p:nvGraphicFramePr>
        <p:xfrm>
          <a:off x="1093094" y="1918952"/>
          <a:ext cx="10005811" cy="3689795"/>
        </p:xfrm>
        <a:graphic>
          <a:graphicData uri="http://schemas.openxmlformats.org/drawingml/2006/table">
            <a:tbl>
              <a:tblPr firstRow="1" firstCol="1" bandRow="1">
                <a:tableStyleId>{5C22544A-7EE6-4342-B048-85BDC9FD1C3A}</a:tableStyleId>
              </a:tblPr>
              <a:tblGrid>
                <a:gridCol w="1943637">
                  <a:extLst>
                    <a:ext uri="{9D8B030D-6E8A-4147-A177-3AD203B41FA5}">
                      <a16:colId xmlns:a16="http://schemas.microsoft.com/office/drawing/2014/main" val="214465976"/>
                    </a:ext>
                  </a:extLst>
                </a:gridCol>
                <a:gridCol w="3464417">
                  <a:extLst>
                    <a:ext uri="{9D8B030D-6E8A-4147-A177-3AD203B41FA5}">
                      <a16:colId xmlns:a16="http://schemas.microsoft.com/office/drawing/2014/main" val="449405217"/>
                    </a:ext>
                  </a:extLst>
                </a:gridCol>
                <a:gridCol w="4597757">
                  <a:extLst>
                    <a:ext uri="{9D8B030D-6E8A-4147-A177-3AD203B41FA5}">
                      <a16:colId xmlns:a16="http://schemas.microsoft.com/office/drawing/2014/main" val="3365308447"/>
                    </a:ext>
                  </a:extLst>
                </a:gridCol>
              </a:tblGrid>
              <a:tr h="737959">
                <a:tc>
                  <a:txBody>
                    <a:bodyPr/>
                    <a:lstStyle/>
                    <a:p>
                      <a:pPr>
                        <a:lnSpc>
                          <a:spcPct val="107000"/>
                        </a:lnSpc>
                        <a:spcAft>
                          <a:spcPts val="800"/>
                        </a:spcAft>
                        <a:buNone/>
                      </a:pPr>
                      <a:r>
                        <a:rPr lang="en-GB" sz="2400" kern="100">
                          <a:effectLst/>
                        </a:rPr>
                        <a:t>Aspect</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dirty="0">
                          <a:effectLst/>
                        </a:rPr>
                        <a:t>Pre-Black Death (1300s)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Post-Black Death (Late 1300s)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676921223"/>
                  </a:ext>
                </a:extLst>
              </a:tr>
              <a:tr h="737959">
                <a:tc>
                  <a:txBody>
                    <a:bodyPr/>
                    <a:lstStyle/>
                    <a:p>
                      <a:pPr>
                        <a:lnSpc>
                          <a:spcPct val="107000"/>
                        </a:lnSpc>
                        <a:spcAft>
                          <a:spcPts val="800"/>
                        </a:spcAft>
                        <a:buNone/>
                      </a:pPr>
                      <a:r>
                        <a:rPr lang="en-GB" sz="2400" kern="100">
                          <a:effectLst/>
                        </a:rPr>
                        <a:t>Labour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Serfs bound to manor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Free tenants, wage labour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3875428088"/>
                  </a:ext>
                </a:extLst>
              </a:tr>
              <a:tr h="737959">
                <a:tc>
                  <a:txBody>
                    <a:bodyPr/>
                    <a:lstStyle/>
                    <a:p>
                      <a:pPr>
                        <a:lnSpc>
                          <a:spcPct val="107000"/>
                        </a:lnSpc>
                        <a:spcAft>
                          <a:spcPts val="800"/>
                        </a:spcAft>
                        <a:buNone/>
                      </a:pPr>
                      <a:r>
                        <a:rPr lang="en-GB" sz="2400" kern="100">
                          <a:effectLst/>
                        </a:rPr>
                        <a:t>Land Use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Open-field farming</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More sheep pastures, enclosure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702712807"/>
                  </a:ext>
                </a:extLst>
              </a:tr>
              <a:tr h="737959">
                <a:tc>
                  <a:txBody>
                    <a:bodyPr/>
                    <a:lstStyle/>
                    <a:p>
                      <a:pPr>
                        <a:lnSpc>
                          <a:spcPct val="107000"/>
                        </a:lnSpc>
                        <a:spcAft>
                          <a:spcPts val="800"/>
                        </a:spcAft>
                        <a:buNone/>
                      </a:pPr>
                      <a:r>
                        <a:rPr lang="en-GB" sz="2400" kern="100">
                          <a:effectLst/>
                        </a:rPr>
                        <a:t>Population</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Crowded, famine-prone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Halved, but wealthier survivors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1579492672"/>
                  </a:ext>
                </a:extLst>
              </a:tr>
              <a:tr h="737959">
                <a:tc>
                  <a:txBody>
                    <a:bodyPr/>
                    <a:lstStyle/>
                    <a:p>
                      <a:pPr>
                        <a:lnSpc>
                          <a:spcPct val="107000"/>
                        </a:lnSpc>
                        <a:spcAft>
                          <a:spcPts val="800"/>
                        </a:spcAft>
                        <a:buNone/>
                      </a:pPr>
                      <a:r>
                        <a:rPr lang="en-GB" sz="2400" kern="100">
                          <a:effectLst/>
                        </a:rPr>
                        <a:t>Housing</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Basic timber huts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dirty="0">
                          <a:effectLst/>
                        </a:rPr>
                        <a:t>Improved stone/chimney cottages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16727901"/>
                  </a:ext>
                </a:extLst>
              </a:tr>
            </a:tbl>
          </a:graphicData>
        </a:graphic>
      </p:graphicFrame>
      <p:sp>
        <p:nvSpPr>
          <p:cNvPr id="7" name="TextBox 6">
            <a:extLst>
              <a:ext uri="{FF2B5EF4-FFF2-40B4-BE49-F238E27FC236}">
                <a16:creationId xmlns:a16="http://schemas.microsoft.com/office/drawing/2014/main" id="{4FF083D7-AF8F-EC4E-FF0A-020C934D92A6}"/>
              </a:ext>
            </a:extLst>
          </p:cNvPr>
          <p:cNvSpPr txBox="1"/>
          <p:nvPr/>
        </p:nvSpPr>
        <p:spPr>
          <a:xfrm>
            <a:off x="1093094" y="1249253"/>
            <a:ext cx="2561823" cy="523220"/>
          </a:xfrm>
          <a:prstGeom prst="rect">
            <a:avLst/>
          </a:prstGeom>
          <a:noFill/>
        </p:spPr>
        <p:txBody>
          <a:bodyPr wrap="square" rtlCol="0">
            <a:spAutoFit/>
          </a:bodyPr>
          <a:lstStyle/>
          <a:p>
            <a:r>
              <a:rPr lang="en-GB" sz="2800" b="1" dirty="0"/>
              <a:t>Key Contrasts</a:t>
            </a:r>
            <a:endParaRPr lang="en-GB" sz="2800" dirty="0"/>
          </a:p>
        </p:txBody>
      </p:sp>
    </p:spTree>
    <p:extLst>
      <p:ext uri="{BB962C8B-B14F-4D97-AF65-F5344CB8AC3E}">
        <p14:creationId xmlns:p14="http://schemas.microsoft.com/office/powerpoint/2010/main" val="38646845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E6E4E1-2158-0F6B-26DF-2351BFFEDA0A}"/>
              </a:ext>
            </a:extLst>
          </p:cNvPr>
          <p:cNvGraphicFramePr>
            <a:graphicFrameLocks noGrp="1"/>
          </p:cNvGraphicFramePr>
          <p:nvPr>
            <p:extLst>
              <p:ext uri="{D42A27DB-BD31-4B8C-83A1-F6EECF244321}">
                <p14:modId xmlns:p14="http://schemas.microsoft.com/office/powerpoint/2010/main" val="3433125358"/>
              </p:ext>
            </p:extLst>
          </p:nvPr>
        </p:nvGraphicFramePr>
        <p:xfrm>
          <a:off x="838200" y="690880"/>
          <a:ext cx="10515600" cy="5821055"/>
        </p:xfrm>
        <a:graphic>
          <a:graphicData uri="http://schemas.openxmlformats.org/drawingml/2006/table">
            <a:tbl>
              <a:tblPr firstRow="1" firstCol="1" bandRow="1">
                <a:tableStyleId>{5C22544A-7EE6-4342-B048-85BDC9FD1C3A}</a:tableStyleId>
              </a:tblPr>
              <a:tblGrid>
                <a:gridCol w="2382520">
                  <a:extLst>
                    <a:ext uri="{9D8B030D-6E8A-4147-A177-3AD203B41FA5}">
                      <a16:colId xmlns:a16="http://schemas.microsoft.com/office/drawing/2014/main" val="943332079"/>
                    </a:ext>
                  </a:extLst>
                </a:gridCol>
                <a:gridCol w="4145280">
                  <a:extLst>
                    <a:ext uri="{9D8B030D-6E8A-4147-A177-3AD203B41FA5}">
                      <a16:colId xmlns:a16="http://schemas.microsoft.com/office/drawing/2014/main" val="2639979549"/>
                    </a:ext>
                  </a:extLst>
                </a:gridCol>
                <a:gridCol w="3987800">
                  <a:extLst>
                    <a:ext uri="{9D8B030D-6E8A-4147-A177-3AD203B41FA5}">
                      <a16:colId xmlns:a16="http://schemas.microsoft.com/office/drawing/2014/main" val="616558854"/>
                    </a:ext>
                  </a:extLst>
                </a:gridCol>
              </a:tblGrid>
              <a:tr h="326385">
                <a:tc>
                  <a:txBody>
                    <a:bodyPr/>
                    <a:lstStyle/>
                    <a:p>
                      <a:pPr>
                        <a:lnSpc>
                          <a:spcPct val="107000"/>
                        </a:lnSpc>
                        <a:spcAft>
                          <a:spcPts val="800"/>
                        </a:spcAft>
                        <a:buNone/>
                      </a:pPr>
                      <a:r>
                        <a:rPr lang="en-GB" sz="1600" kern="100">
                          <a:effectLst/>
                        </a:rPr>
                        <a:t>Aspect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Before the Black Death (Pre-1347)</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After the Black Death (Post-1351)</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759872888"/>
                  </a:ext>
                </a:extLst>
              </a:tr>
              <a:tr h="633732">
                <a:tc>
                  <a:txBody>
                    <a:bodyPr/>
                    <a:lstStyle/>
                    <a:p>
                      <a:pPr>
                        <a:lnSpc>
                          <a:spcPct val="107000"/>
                        </a:lnSpc>
                        <a:spcAft>
                          <a:spcPts val="800"/>
                        </a:spcAft>
                        <a:buNone/>
                      </a:pPr>
                      <a:r>
                        <a:rPr lang="en-GB" sz="1600" kern="100">
                          <a:effectLst/>
                        </a:rPr>
                        <a:t>Medical Theory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Based on humoral theory (Galen &amp; Hippocrates)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Still humoral, but increasingly questioned; more emphasis on observation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78283736"/>
                  </a:ext>
                </a:extLst>
              </a:tr>
              <a:tr h="633732">
                <a:tc>
                  <a:txBody>
                    <a:bodyPr/>
                    <a:lstStyle/>
                    <a:p>
                      <a:pPr>
                        <a:lnSpc>
                          <a:spcPct val="107000"/>
                        </a:lnSpc>
                        <a:spcAft>
                          <a:spcPts val="800"/>
                        </a:spcAft>
                        <a:buNone/>
                      </a:pPr>
                      <a:r>
                        <a:rPr lang="en-GB" sz="1600" kern="100">
                          <a:effectLst/>
                        </a:rPr>
                        <a:t>Practitioners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Mostly monastic healers, apothecaries, and barber-surgeons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Surgeons gained prominence; lay healers and women played larger roles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74453240"/>
                  </a:ext>
                </a:extLst>
              </a:tr>
              <a:tr h="633732">
                <a:tc>
                  <a:txBody>
                    <a:bodyPr/>
                    <a:lstStyle/>
                    <a:p>
                      <a:pPr>
                        <a:lnSpc>
                          <a:spcPct val="107000"/>
                        </a:lnSpc>
                        <a:spcAft>
                          <a:spcPts val="800"/>
                        </a:spcAft>
                        <a:buNone/>
                      </a:pPr>
                      <a:r>
                        <a:rPr lang="en-GB" sz="1600" kern="100">
                          <a:effectLst/>
                        </a:rPr>
                        <a:t>Hospitals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Few and mostly religious hospices for the poor and pilgrims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Growth in hospitals and public health measures like quarantine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65489889"/>
                  </a:ext>
                </a:extLst>
              </a:tr>
              <a:tr h="633732">
                <a:tc>
                  <a:txBody>
                    <a:bodyPr/>
                    <a:lstStyle/>
                    <a:p>
                      <a:pPr>
                        <a:lnSpc>
                          <a:spcPct val="107000"/>
                        </a:lnSpc>
                        <a:spcAft>
                          <a:spcPts val="800"/>
                        </a:spcAft>
                        <a:buNone/>
                      </a:pPr>
                      <a:r>
                        <a:rPr lang="en-GB" sz="1600" kern="100">
                          <a:effectLst/>
                        </a:rPr>
                        <a:t>Treatments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Herbal remedies, charms, bloodletting, astrology-based timing</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Continued use of herbs, but also quarantine, fumigation, and isolation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19232228"/>
                  </a:ext>
                </a:extLst>
              </a:tr>
              <a:tr h="633732">
                <a:tc>
                  <a:txBody>
                    <a:bodyPr/>
                    <a:lstStyle/>
                    <a:p>
                      <a:pPr>
                        <a:lnSpc>
                          <a:spcPct val="107000"/>
                        </a:lnSpc>
                        <a:spcAft>
                          <a:spcPts val="800"/>
                        </a:spcAft>
                        <a:buNone/>
                      </a:pPr>
                      <a:r>
                        <a:rPr lang="en-GB" sz="1600" kern="100">
                          <a:effectLst/>
                        </a:rPr>
                        <a:t>Understanding of Disease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Believed to be caused by miasma, sin, or imbalance of humors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Recognition of contagion and transmission through contact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53728914"/>
                  </a:ext>
                </a:extLst>
              </a:tr>
              <a:tr h="633732">
                <a:tc>
                  <a:txBody>
                    <a:bodyPr/>
                    <a:lstStyle/>
                    <a:p>
                      <a:pPr>
                        <a:lnSpc>
                          <a:spcPct val="107000"/>
                        </a:lnSpc>
                        <a:spcAft>
                          <a:spcPts val="800"/>
                        </a:spcAft>
                        <a:buNone/>
                      </a:pPr>
                      <a:r>
                        <a:rPr lang="en-GB" sz="1600" kern="100">
                          <a:effectLst/>
                        </a:rPr>
                        <a:t>Public Health</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Minimal sanitation; no organized disease control</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Emergence of quarantine laws, urban sanitation, and epidemic response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53845945"/>
                  </a:ext>
                </a:extLst>
              </a:tr>
              <a:tr h="633732">
                <a:tc>
                  <a:txBody>
                    <a:bodyPr/>
                    <a:lstStyle/>
                    <a:p>
                      <a:pPr>
                        <a:lnSpc>
                          <a:spcPct val="107000"/>
                        </a:lnSpc>
                        <a:spcAft>
                          <a:spcPts val="800"/>
                        </a:spcAft>
                        <a:buNone/>
                      </a:pPr>
                      <a:r>
                        <a:rPr lang="en-GB" sz="1600" kern="100">
                          <a:effectLst/>
                        </a:rPr>
                        <a:t>Medical Education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Limited to monasteries and few universities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Surge in anatomical studies, medical schools, and scientific inquiry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84366436"/>
                  </a:ext>
                </a:extLst>
              </a:tr>
              <a:tr h="326385">
                <a:tc>
                  <a:txBody>
                    <a:bodyPr/>
                    <a:lstStyle/>
                    <a:p>
                      <a:pPr>
                        <a:lnSpc>
                          <a:spcPct val="107000"/>
                        </a:lnSpc>
                        <a:spcAft>
                          <a:spcPts val="800"/>
                        </a:spcAft>
                        <a:buNone/>
                      </a:pPr>
                      <a:r>
                        <a:rPr lang="en-GB" sz="1600" kern="100">
                          <a:effectLst/>
                        </a:rPr>
                        <a:t>Social Impact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Medicine tied to religion and superstition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Greater secularization of medicine; rise of medical ethics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05129182"/>
                  </a:ext>
                </a:extLst>
              </a:tr>
              <a:tr h="326385">
                <a:tc>
                  <a:txBody>
                    <a:bodyPr/>
                    <a:lstStyle/>
                    <a:p>
                      <a:pPr>
                        <a:lnSpc>
                          <a:spcPct val="107000"/>
                        </a:lnSpc>
                        <a:spcAft>
                          <a:spcPts val="800"/>
                        </a:spcAft>
                        <a:buNone/>
                      </a:pPr>
                      <a:r>
                        <a:rPr lang="en-GB" sz="1600" kern="100">
                          <a:effectLst/>
                        </a:rPr>
                        <a:t>Life Expectancy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Low; average around 30–35 years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Improved post-plague; survivors lived longer, healthier lives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98062812"/>
                  </a:ext>
                </a:extLst>
              </a:tr>
            </a:tbl>
          </a:graphicData>
        </a:graphic>
      </p:graphicFrame>
      <p:sp>
        <p:nvSpPr>
          <p:cNvPr id="3" name="TextBox 2">
            <a:extLst>
              <a:ext uri="{FF2B5EF4-FFF2-40B4-BE49-F238E27FC236}">
                <a16:creationId xmlns:a16="http://schemas.microsoft.com/office/drawing/2014/main" id="{8D1F0462-4B79-8FB3-927A-5B638AE909F1}"/>
              </a:ext>
            </a:extLst>
          </p:cNvPr>
          <p:cNvSpPr txBox="1"/>
          <p:nvPr/>
        </p:nvSpPr>
        <p:spPr>
          <a:xfrm>
            <a:off x="767080" y="233680"/>
            <a:ext cx="5765800" cy="369332"/>
          </a:xfrm>
          <a:prstGeom prst="rect">
            <a:avLst/>
          </a:prstGeom>
          <a:noFill/>
        </p:spPr>
        <p:txBody>
          <a:bodyPr wrap="square" rtlCol="0">
            <a:spAutoFit/>
          </a:bodyPr>
          <a:lstStyle/>
          <a:p>
            <a:r>
              <a:rPr lang="en-GB" b="1" dirty="0"/>
              <a:t>Health &amp; Medicine: Before vs After the Black Death</a:t>
            </a:r>
            <a:endParaRPr lang="en-GB" dirty="0"/>
          </a:p>
        </p:txBody>
      </p:sp>
    </p:spTree>
    <p:extLst>
      <p:ext uri="{BB962C8B-B14F-4D97-AF65-F5344CB8AC3E}">
        <p14:creationId xmlns:p14="http://schemas.microsoft.com/office/powerpoint/2010/main" val="4594206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47DDEF-EC4D-1718-7927-F20F2CB01A4C}"/>
              </a:ext>
            </a:extLst>
          </p:cNvPr>
          <p:cNvSpPr txBox="1"/>
          <p:nvPr/>
        </p:nvSpPr>
        <p:spPr>
          <a:xfrm>
            <a:off x="1457960" y="2145013"/>
            <a:ext cx="9276080" cy="406784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Quarantine</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became a cornerstone of epidemic control, first used in Italian ports.</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Anatomy and surgery</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gained traction as physicians sought physical explanations for disease.</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Medical </a:t>
            </a:r>
            <a:r>
              <a:rPr lang="en-GB" sz="2800" b="1" kern="100" dirty="0" err="1">
                <a:effectLst/>
                <a:latin typeface="Calibri" panose="020F0502020204030204" pitchFamily="34" charset="0"/>
                <a:ea typeface="Calibri" panose="020F0502020204030204" pitchFamily="34" charset="0"/>
                <a:cs typeface="Times New Roman" panose="02020603050405020304" pitchFamily="18" charset="0"/>
              </a:rPr>
              <a:t>skepticism</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grew—Galen’s theories were no longer taken as gospel.</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Social mobility</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increased as labour shortages empowered survivors, improving diets and hygiene.</a:t>
            </a:r>
          </a:p>
        </p:txBody>
      </p:sp>
      <p:sp>
        <p:nvSpPr>
          <p:cNvPr id="4" name="TextBox 3">
            <a:extLst>
              <a:ext uri="{FF2B5EF4-FFF2-40B4-BE49-F238E27FC236}">
                <a16:creationId xmlns:a16="http://schemas.microsoft.com/office/drawing/2014/main" id="{9F863139-3648-5FC0-CFC8-F08C0D7C4FD8}"/>
              </a:ext>
            </a:extLst>
          </p:cNvPr>
          <p:cNvSpPr txBox="1"/>
          <p:nvPr/>
        </p:nvSpPr>
        <p:spPr>
          <a:xfrm>
            <a:off x="1457960" y="645142"/>
            <a:ext cx="9316720" cy="1384995"/>
          </a:xfrm>
          <a:prstGeom prst="rect">
            <a:avLst/>
          </a:prstGeom>
          <a:noFill/>
        </p:spPr>
        <p:txBody>
          <a:bodyPr wrap="square" rtlCol="0">
            <a:spAutoFit/>
          </a:bodyPr>
          <a:lstStyle/>
          <a:p>
            <a:r>
              <a:rPr lang="en-GB" sz="2800" dirty="0"/>
              <a:t>The Black Death was a brutal catalyst, but it cracked open the medieval worldview and nudged Europe toward a more empirical, organized approach to medicine. </a:t>
            </a:r>
          </a:p>
        </p:txBody>
      </p:sp>
    </p:spTree>
    <p:extLst>
      <p:ext uri="{BB962C8B-B14F-4D97-AF65-F5344CB8AC3E}">
        <p14:creationId xmlns:p14="http://schemas.microsoft.com/office/powerpoint/2010/main" val="19337548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F5C7F-C026-1B12-ABAB-DBC1D3FAC969}"/>
              </a:ext>
            </a:extLst>
          </p:cNvPr>
          <p:cNvSpPr txBox="1"/>
          <p:nvPr/>
        </p:nvSpPr>
        <p:spPr>
          <a:xfrm>
            <a:off x="1672107" y="920621"/>
            <a:ext cx="8847786" cy="5016758"/>
          </a:xfrm>
          <a:prstGeom prst="rect">
            <a:avLst/>
          </a:prstGeom>
          <a:noFill/>
        </p:spPr>
        <p:txBody>
          <a:bodyPr wrap="square" rtlCol="0">
            <a:spAutoFit/>
          </a:bodyPr>
          <a:lstStyle/>
          <a:p>
            <a:r>
              <a:rPr lang="en-GB" sz="2800" b="1" dirty="0"/>
              <a:t>St. Michael’s Church: Ruin &amp; Revival</a:t>
            </a:r>
            <a:br>
              <a:rPr lang="en-GB" sz="2800" b="1" dirty="0"/>
            </a:br>
            <a:br>
              <a:rPr lang="en-GB" sz="1000" b="1" dirty="0"/>
            </a:br>
            <a:r>
              <a:rPr lang="en-GB" sz="2400" b="1" dirty="0"/>
              <a:t>Plague Crisis (1349–50)</a:t>
            </a:r>
            <a:endParaRPr lang="en-GB" sz="2400" dirty="0"/>
          </a:p>
          <a:p>
            <a:pPr lvl="0"/>
            <a:r>
              <a:rPr lang="en-GB" sz="2400" b="1" dirty="0"/>
              <a:t>Priest Died</a:t>
            </a:r>
            <a:r>
              <a:rPr lang="en-GB" sz="2400" dirty="0"/>
              <a:t>: Likely replaced by a poorly trained </a:t>
            </a:r>
            <a:r>
              <a:rPr lang="en-GB" sz="2400" b="1" dirty="0"/>
              <a:t>itinerant chaplain</a:t>
            </a:r>
            <a:r>
              <a:rPr lang="en-GB" sz="2400" dirty="0"/>
              <a:t>.</a:t>
            </a:r>
          </a:p>
          <a:p>
            <a:pPr lvl="0"/>
            <a:r>
              <a:rPr lang="en-GB" sz="2400" b="1" dirty="0"/>
              <a:t>Burials</a:t>
            </a:r>
            <a:r>
              <a:rPr lang="en-GB" sz="2400" dirty="0"/>
              <a:t>: </a:t>
            </a:r>
            <a:r>
              <a:rPr lang="en-GB" sz="2400" dirty="0" err="1"/>
              <a:t>Unconsecrated</a:t>
            </a:r>
            <a:r>
              <a:rPr lang="en-GB" sz="2400" dirty="0"/>
              <a:t> mass graves (now under </a:t>
            </a:r>
            <a:r>
              <a:rPr lang="en-GB" sz="2400" b="1" dirty="0"/>
              <a:t>Church Lane</a:t>
            </a:r>
            <a:r>
              <a:rPr lang="en-GB" sz="2400" dirty="0"/>
              <a:t>?).</a:t>
            </a:r>
          </a:p>
          <a:p>
            <a:r>
              <a:rPr lang="en-GB" sz="2400" b="1" dirty="0"/>
              <a:t>Recovery (1350–1450)</a:t>
            </a:r>
            <a:endParaRPr lang="en-GB" sz="2400" dirty="0"/>
          </a:p>
          <a:p>
            <a:pPr lvl="0"/>
            <a:r>
              <a:rPr lang="en-GB" sz="2400" b="1" dirty="0"/>
              <a:t>Architectural Clues</a:t>
            </a:r>
            <a:r>
              <a:rPr lang="en-GB" sz="2400" dirty="0"/>
              <a:t>:</a:t>
            </a:r>
          </a:p>
          <a:p>
            <a:pPr lvl="1"/>
            <a:r>
              <a:rPr lang="en-GB" sz="2400" b="1" dirty="0"/>
              <a:t>North Aisle Added (1400s)</a:t>
            </a:r>
            <a:r>
              <a:rPr lang="en-GB" sz="2400" dirty="0"/>
              <a:t>: Funded by Winchcombe wool wealth (their </a:t>
            </a:r>
            <a:r>
              <a:rPr lang="en-GB" sz="2400" b="1" dirty="0"/>
              <a:t>merchant’s mark</a:t>
            </a:r>
            <a:r>
              <a:rPr lang="en-GB" sz="2400" dirty="0"/>
              <a:t> appears on a roof beam).</a:t>
            </a:r>
          </a:p>
          <a:p>
            <a:pPr lvl="1"/>
            <a:r>
              <a:rPr lang="en-GB" sz="2400" b="1" dirty="0"/>
              <a:t>Brass Memorials</a:t>
            </a:r>
            <a:r>
              <a:rPr lang="en-GB" sz="2400" dirty="0"/>
              <a:t>: First post-plague brass (1420) </a:t>
            </a:r>
            <a:r>
              <a:rPr lang="en-GB" sz="2400" dirty="0" err="1"/>
              <a:t>honors</a:t>
            </a:r>
            <a:r>
              <a:rPr lang="en-GB" sz="2400" dirty="0"/>
              <a:t> </a:t>
            </a:r>
            <a:r>
              <a:rPr lang="en-GB" sz="2400" b="1" dirty="0"/>
              <a:t>Alice </a:t>
            </a:r>
            <a:r>
              <a:rPr lang="en-GB" sz="2400" b="1" dirty="0" err="1"/>
              <a:t>atte</a:t>
            </a:r>
            <a:r>
              <a:rPr lang="en-GB" sz="2400" b="1" dirty="0"/>
              <a:t> Well</a:t>
            </a:r>
            <a:r>
              <a:rPr lang="en-GB" sz="2400" dirty="0"/>
              <a:t>—a widow who donated land to the church.</a:t>
            </a:r>
          </a:p>
          <a:p>
            <a:pPr lvl="0"/>
            <a:r>
              <a:rPr lang="en-GB" sz="2400" b="1" dirty="0"/>
              <a:t>Folklore</a:t>
            </a:r>
            <a:r>
              <a:rPr lang="en-GB" sz="2400" dirty="0"/>
              <a:t>: The </a:t>
            </a:r>
            <a:r>
              <a:rPr lang="en-GB" sz="2400" b="1" dirty="0"/>
              <a:t>"Plague Cross"</a:t>
            </a:r>
            <a:r>
              <a:rPr lang="en-GB" sz="2400" dirty="0"/>
              <a:t> (a now-lost stone in the churchyard) was said to ward off disease.</a:t>
            </a:r>
          </a:p>
          <a:p>
            <a:endParaRPr lang="en-GB" dirty="0"/>
          </a:p>
        </p:txBody>
      </p:sp>
    </p:spTree>
    <p:extLst>
      <p:ext uri="{BB962C8B-B14F-4D97-AF65-F5344CB8AC3E}">
        <p14:creationId xmlns:p14="http://schemas.microsoft.com/office/powerpoint/2010/main" val="7961947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D8E23-B391-B0EF-B779-0F28FDCC6324}"/>
              </a:ext>
            </a:extLst>
          </p:cNvPr>
          <p:cNvSpPr txBox="1"/>
          <p:nvPr/>
        </p:nvSpPr>
        <p:spPr>
          <a:xfrm>
            <a:off x="1584960" y="1536174"/>
            <a:ext cx="9022080" cy="3785652"/>
          </a:xfrm>
          <a:prstGeom prst="rect">
            <a:avLst/>
          </a:prstGeom>
          <a:noFill/>
        </p:spPr>
        <p:txBody>
          <a:bodyPr wrap="square" rtlCol="0">
            <a:spAutoFit/>
          </a:bodyPr>
          <a:lstStyle/>
          <a:p>
            <a:r>
              <a:rPr lang="en-GB" sz="3600" b="1" dirty="0"/>
              <a:t>Church as Community Anchor</a:t>
            </a:r>
            <a:r>
              <a:rPr lang="en-GB" sz="3600" dirty="0"/>
              <a:t>: St. Michael’s rebuild symbolized hope—but also the </a:t>
            </a:r>
            <a:r>
              <a:rPr lang="en-GB" sz="3600" b="1" dirty="0"/>
              <a:t>rising power of yeomen</a:t>
            </a:r>
            <a:r>
              <a:rPr lang="en-GB" sz="3600" dirty="0"/>
              <a:t> </a:t>
            </a:r>
            <a:r>
              <a:rPr lang="en-GB" sz="3600" b="1" dirty="0"/>
              <a:t>over lords</a:t>
            </a:r>
            <a:r>
              <a:rPr lang="en-GB" sz="3600" dirty="0"/>
              <a:t>.</a:t>
            </a:r>
          </a:p>
          <a:p>
            <a:endParaRPr lang="en-GB" sz="1000" dirty="0"/>
          </a:p>
          <a:p>
            <a:endParaRPr lang="en-GB" sz="1000" i="1" dirty="0"/>
          </a:p>
          <a:p>
            <a:r>
              <a:rPr lang="en-GB" sz="2800" i="1" dirty="0"/>
              <a:t>“Yeoman" is derived from the Old English word "</a:t>
            </a:r>
            <a:r>
              <a:rPr lang="en-GB" sz="2800" i="1" dirty="0" err="1"/>
              <a:t>ġeoman</a:t>
            </a:r>
            <a:r>
              <a:rPr lang="en-GB" sz="2800" i="1" dirty="0"/>
              <a:t>," which is believed to be a compound of "</a:t>
            </a:r>
            <a:r>
              <a:rPr lang="en-GB" sz="2800" i="1" dirty="0" err="1"/>
              <a:t>gawi</a:t>
            </a:r>
            <a:r>
              <a:rPr lang="en-GB" sz="2800" i="1" dirty="0"/>
              <a:t>" (district, region) and "</a:t>
            </a:r>
            <a:r>
              <a:rPr lang="en-GB" sz="2800" i="1" dirty="0" err="1"/>
              <a:t>mann</a:t>
            </a:r>
            <a:r>
              <a:rPr lang="en-GB" sz="2800" i="1" dirty="0"/>
              <a:t>" (man), roughly translating to "landowner of middle rank" or "man of the district"</a:t>
            </a:r>
          </a:p>
        </p:txBody>
      </p:sp>
    </p:spTree>
    <p:extLst>
      <p:ext uri="{BB962C8B-B14F-4D97-AF65-F5344CB8AC3E}">
        <p14:creationId xmlns:p14="http://schemas.microsoft.com/office/powerpoint/2010/main" val="11878727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483CF3-0FEA-2929-9293-FB635C35AB69}"/>
              </a:ext>
            </a:extLst>
          </p:cNvPr>
          <p:cNvSpPr txBox="1"/>
          <p:nvPr/>
        </p:nvSpPr>
        <p:spPr>
          <a:xfrm>
            <a:off x="3804683" y="2167116"/>
            <a:ext cx="4582633" cy="2523768"/>
          </a:xfrm>
          <a:prstGeom prst="rect">
            <a:avLst/>
          </a:prstGeom>
          <a:noFill/>
        </p:spPr>
        <p:txBody>
          <a:bodyPr wrap="square" rtlCol="0">
            <a:spAutoFit/>
          </a:bodyPr>
          <a:lstStyle/>
          <a:p>
            <a:pPr algn="ctr"/>
            <a:r>
              <a:rPr lang="en-GB" sz="7200" dirty="0"/>
              <a:t>Appendix 2</a:t>
            </a:r>
            <a:br>
              <a:rPr lang="en-GB" sz="7200" dirty="0"/>
            </a:br>
            <a:br>
              <a:rPr lang="en-GB" sz="1400" dirty="0"/>
            </a:br>
            <a:r>
              <a:rPr lang="en-GB" sz="7200" dirty="0"/>
              <a:t>Henry VIII</a:t>
            </a:r>
          </a:p>
        </p:txBody>
      </p:sp>
    </p:spTree>
    <p:extLst>
      <p:ext uri="{BB962C8B-B14F-4D97-AF65-F5344CB8AC3E}">
        <p14:creationId xmlns:p14="http://schemas.microsoft.com/office/powerpoint/2010/main" val="20795926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E962539-F19B-D910-CC4C-B789EA9B91F1}"/>
              </a:ext>
            </a:extLst>
          </p:cNvPr>
          <p:cNvGraphicFramePr>
            <a:graphicFrameLocks noGrp="1"/>
          </p:cNvGraphicFramePr>
          <p:nvPr>
            <p:extLst>
              <p:ext uri="{D42A27DB-BD31-4B8C-83A1-F6EECF244321}">
                <p14:modId xmlns:p14="http://schemas.microsoft.com/office/powerpoint/2010/main" val="1092903391"/>
              </p:ext>
            </p:extLst>
          </p:nvPr>
        </p:nvGraphicFramePr>
        <p:xfrm>
          <a:off x="795020" y="1168401"/>
          <a:ext cx="10601960" cy="5110478"/>
        </p:xfrm>
        <a:graphic>
          <a:graphicData uri="http://schemas.openxmlformats.org/drawingml/2006/table">
            <a:tbl>
              <a:tblPr firstRow="1" firstCol="1" bandRow="1">
                <a:tableStyleId>{5C22544A-7EE6-4342-B048-85BDC9FD1C3A}</a:tableStyleId>
              </a:tblPr>
              <a:tblGrid>
                <a:gridCol w="2402087">
                  <a:extLst>
                    <a:ext uri="{9D8B030D-6E8A-4147-A177-3AD203B41FA5}">
                      <a16:colId xmlns:a16="http://schemas.microsoft.com/office/drawing/2014/main" val="3363451676"/>
                    </a:ext>
                  </a:extLst>
                </a:gridCol>
                <a:gridCol w="8199873">
                  <a:extLst>
                    <a:ext uri="{9D8B030D-6E8A-4147-A177-3AD203B41FA5}">
                      <a16:colId xmlns:a16="http://schemas.microsoft.com/office/drawing/2014/main" val="2907274375"/>
                    </a:ext>
                  </a:extLst>
                </a:gridCol>
              </a:tblGrid>
              <a:tr h="309102">
                <a:tc>
                  <a:txBody>
                    <a:bodyPr/>
                    <a:lstStyle/>
                    <a:p>
                      <a:pPr>
                        <a:lnSpc>
                          <a:spcPct val="107000"/>
                        </a:lnSpc>
                        <a:spcAft>
                          <a:spcPts val="800"/>
                        </a:spcAft>
                        <a:buNone/>
                      </a:pPr>
                      <a:r>
                        <a:rPr lang="en-GB" sz="1800" kern="100" dirty="0">
                          <a:effectLst/>
                        </a:rPr>
                        <a:t>Category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Key Elements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64654890"/>
                  </a:ext>
                </a:extLst>
              </a:tr>
              <a:tr h="600172">
                <a:tc>
                  <a:txBody>
                    <a:bodyPr/>
                    <a:lstStyle/>
                    <a:p>
                      <a:pPr>
                        <a:lnSpc>
                          <a:spcPct val="107000"/>
                        </a:lnSpc>
                        <a:spcAft>
                          <a:spcPts val="800"/>
                        </a:spcAft>
                        <a:buNone/>
                      </a:pPr>
                      <a:r>
                        <a:rPr lang="en-GB" sz="1800" kern="100">
                          <a:effectLst/>
                        </a:rPr>
                        <a:t>Royal Supremacy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Act of Supremacy (1534): Declared Henry as Supreme Head of the Church of England. </a:t>
                      </a:r>
                      <a:br>
                        <a:rPr lang="en-GB" sz="1800" kern="100">
                          <a:effectLst/>
                        </a:rPr>
                      </a:br>
                      <a:r>
                        <a:rPr lang="en-GB" sz="1800" kern="100">
                          <a:effectLst/>
                        </a:rPr>
                        <a:t>- Ended Papal authority in England.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38604153"/>
                  </a:ext>
                </a:extLst>
              </a:tr>
              <a:tr h="600172">
                <a:tc>
                  <a:txBody>
                    <a:bodyPr/>
                    <a:lstStyle/>
                    <a:p>
                      <a:pPr>
                        <a:lnSpc>
                          <a:spcPct val="107000"/>
                        </a:lnSpc>
                        <a:spcAft>
                          <a:spcPts val="800"/>
                        </a:spcAft>
                        <a:buNone/>
                      </a:pPr>
                      <a:r>
                        <a:rPr lang="en-GB" sz="1800" kern="100">
                          <a:effectLst/>
                        </a:rPr>
                        <a:t>Religious Legislation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Treason Act (1534): Made it treason to deny royal supremacy—even in thought. </a:t>
                      </a:r>
                      <a:br>
                        <a:rPr lang="en-GB" sz="1800" kern="100">
                          <a:effectLst/>
                        </a:rPr>
                      </a:br>
                      <a:r>
                        <a:rPr lang="en-GB" sz="1800" kern="100">
                          <a:effectLst/>
                        </a:rPr>
                        <a:t>- Act of Six Articles (1539): Reinforced Catholic doctrine despite break with Rome.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053187693"/>
                  </a:ext>
                </a:extLst>
              </a:tr>
              <a:tr h="600172">
                <a:tc>
                  <a:txBody>
                    <a:bodyPr/>
                    <a:lstStyle/>
                    <a:p>
                      <a:pPr>
                        <a:lnSpc>
                          <a:spcPct val="107000"/>
                        </a:lnSpc>
                        <a:spcAft>
                          <a:spcPts val="800"/>
                        </a:spcAft>
                        <a:buNone/>
                      </a:pPr>
                      <a:r>
                        <a:rPr lang="en-GB" sz="1800" kern="100">
                          <a:effectLst/>
                        </a:rPr>
                        <a:t>Parliamentary Power</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Parliament used to legitimize reforms; statute law became central to governance. </a:t>
                      </a:r>
                      <a:br>
                        <a:rPr lang="en-GB" sz="1800" kern="100">
                          <a:effectLst/>
                        </a:rPr>
                      </a:br>
                      <a:r>
                        <a:rPr lang="en-GB" sz="1800" kern="100">
                          <a:effectLst/>
                        </a:rPr>
                        <a:t>- Rise of Henry VIII clauses: Allowed the king to amend laws via proclamation.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30710738"/>
                  </a:ext>
                </a:extLst>
              </a:tr>
              <a:tr h="600172">
                <a:tc>
                  <a:txBody>
                    <a:bodyPr/>
                    <a:lstStyle/>
                    <a:p>
                      <a:pPr>
                        <a:lnSpc>
                          <a:spcPct val="107000"/>
                        </a:lnSpc>
                        <a:spcAft>
                          <a:spcPts val="800"/>
                        </a:spcAft>
                        <a:buNone/>
                      </a:pPr>
                      <a:r>
                        <a:rPr lang="en-GB" sz="1800" kern="100">
                          <a:effectLst/>
                        </a:rPr>
                        <a:t>Church Reforms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Dissolution of the Monasteries (1536–1541): Seized Church lands and wealth. </a:t>
                      </a:r>
                      <a:br>
                        <a:rPr lang="en-GB" sz="1800" kern="100">
                          <a:effectLst/>
                        </a:rPr>
                      </a:br>
                      <a:r>
                        <a:rPr lang="en-GB" sz="1800" kern="100">
                          <a:effectLst/>
                        </a:rPr>
                        <a:t>- Court of Augmentations: Managed confiscated monastic property.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00666310"/>
                  </a:ext>
                </a:extLst>
              </a:tr>
              <a:tr h="600172">
                <a:tc>
                  <a:txBody>
                    <a:bodyPr/>
                    <a:lstStyle/>
                    <a:p>
                      <a:pPr>
                        <a:lnSpc>
                          <a:spcPct val="107000"/>
                        </a:lnSpc>
                        <a:spcAft>
                          <a:spcPts val="800"/>
                        </a:spcAft>
                        <a:buNone/>
                      </a:pPr>
                      <a:r>
                        <a:rPr lang="en-GB" sz="1800" kern="100">
                          <a:effectLst/>
                        </a:rPr>
                        <a:t>Legal Administration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Strengthened Privy Council for efficient governance. </a:t>
                      </a:r>
                      <a:br>
                        <a:rPr lang="en-GB" sz="1800" kern="100">
                          <a:effectLst/>
                        </a:rPr>
                      </a:br>
                      <a:r>
                        <a:rPr lang="en-GB" sz="1800" kern="100">
                          <a:effectLst/>
                        </a:rPr>
                        <a:t>- Created new courts (e.g. Court of First Fruits and Tenths) to redirect Church revenues.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74181596"/>
                  </a:ext>
                </a:extLst>
              </a:tr>
              <a:tr h="600172">
                <a:tc>
                  <a:txBody>
                    <a:bodyPr/>
                    <a:lstStyle/>
                    <a:p>
                      <a:pPr>
                        <a:lnSpc>
                          <a:spcPct val="107000"/>
                        </a:lnSpc>
                        <a:spcAft>
                          <a:spcPts val="800"/>
                        </a:spcAft>
                        <a:buNone/>
                      </a:pPr>
                      <a:r>
                        <a:rPr lang="en-GB" sz="1800" kern="100">
                          <a:effectLst/>
                        </a:rPr>
                        <a:t>Regional Integration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Act of Union (1536): Incorporated Wales into English legal system. </a:t>
                      </a:r>
                      <a:br>
                        <a:rPr lang="en-GB" sz="1800" kern="100">
                          <a:effectLst/>
                        </a:rPr>
                      </a:br>
                      <a:r>
                        <a:rPr lang="en-GB" sz="1800" kern="100">
                          <a:effectLst/>
                        </a:rPr>
                        <a:t>- Expanded royal justice into border regions.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81699864"/>
                  </a:ext>
                </a:extLst>
              </a:tr>
              <a:tr h="600172">
                <a:tc>
                  <a:txBody>
                    <a:bodyPr/>
                    <a:lstStyle/>
                    <a:p>
                      <a:pPr>
                        <a:lnSpc>
                          <a:spcPct val="107000"/>
                        </a:lnSpc>
                        <a:spcAft>
                          <a:spcPts val="800"/>
                        </a:spcAft>
                        <a:buNone/>
                      </a:pPr>
                      <a:r>
                        <a:rPr lang="en-GB" sz="1800" kern="100">
                          <a:effectLst/>
                        </a:rPr>
                        <a:t>Succession &amp; Loyalty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Succession Acts (1534, 1536, 1544): Defined heirs and criminalized dissent. </a:t>
                      </a:r>
                      <a:br>
                        <a:rPr lang="en-GB" sz="1800" kern="100">
                          <a:effectLst/>
                        </a:rPr>
                      </a:br>
                      <a:r>
                        <a:rPr lang="en-GB" sz="1800" kern="100">
                          <a:effectLst/>
                        </a:rPr>
                        <a:t>- Oaths required to affirm loyalty to Anne Boleyn’s children.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59389664"/>
                  </a:ext>
                </a:extLst>
              </a:tr>
              <a:tr h="600172">
                <a:tc>
                  <a:txBody>
                    <a:bodyPr/>
                    <a:lstStyle/>
                    <a:p>
                      <a:pPr>
                        <a:lnSpc>
                          <a:spcPct val="107000"/>
                        </a:lnSpc>
                        <a:spcAft>
                          <a:spcPts val="800"/>
                        </a:spcAft>
                        <a:buNone/>
                      </a:pPr>
                      <a:r>
                        <a:rPr lang="en-GB" sz="1800" kern="100">
                          <a:effectLst/>
                        </a:rPr>
                        <a:t>Legal Philosophy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dirty="0">
                          <a:effectLst/>
                        </a:rPr>
                        <a:t>- Emphasis on statute law over canon law. </a:t>
                      </a:r>
                      <a:br>
                        <a:rPr lang="en-GB" sz="1800" kern="100" dirty="0">
                          <a:effectLst/>
                        </a:rPr>
                      </a:br>
                      <a:r>
                        <a:rPr lang="en-GB" sz="1800" kern="100" dirty="0">
                          <a:effectLst/>
                        </a:rPr>
                        <a:t>- Law used as a tool of personal and political control.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755371010"/>
                  </a:ext>
                </a:extLst>
              </a:tr>
            </a:tbl>
          </a:graphicData>
        </a:graphic>
      </p:graphicFrame>
      <p:sp>
        <p:nvSpPr>
          <p:cNvPr id="3" name="TextBox 2">
            <a:extLst>
              <a:ext uri="{FF2B5EF4-FFF2-40B4-BE49-F238E27FC236}">
                <a16:creationId xmlns:a16="http://schemas.microsoft.com/office/drawing/2014/main" id="{078E90DE-635D-3D69-C99B-E39B2295DCA1}"/>
              </a:ext>
            </a:extLst>
          </p:cNvPr>
          <p:cNvSpPr txBox="1"/>
          <p:nvPr/>
        </p:nvSpPr>
        <p:spPr>
          <a:xfrm>
            <a:off x="795020" y="579121"/>
            <a:ext cx="5902960" cy="461665"/>
          </a:xfrm>
          <a:prstGeom prst="rect">
            <a:avLst/>
          </a:prstGeom>
          <a:noFill/>
        </p:spPr>
        <p:txBody>
          <a:bodyPr wrap="square" rtlCol="0">
            <a:spAutoFit/>
          </a:bodyPr>
          <a:lstStyle/>
          <a:p>
            <a:r>
              <a:rPr lang="en-GB" sz="2400" b="1" dirty="0"/>
              <a:t>Legal Landscape Under Henry VIII</a:t>
            </a:r>
            <a:endParaRPr lang="en-GB" sz="2400" dirty="0"/>
          </a:p>
        </p:txBody>
      </p:sp>
    </p:spTree>
    <p:extLst>
      <p:ext uri="{BB962C8B-B14F-4D97-AF65-F5344CB8AC3E}">
        <p14:creationId xmlns:p14="http://schemas.microsoft.com/office/powerpoint/2010/main" val="35383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281519-E926-F554-899E-58ACF442F770}"/>
              </a:ext>
            </a:extLst>
          </p:cNvPr>
          <p:cNvSpPr txBox="1"/>
          <p:nvPr/>
        </p:nvSpPr>
        <p:spPr>
          <a:xfrm>
            <a:off x="1463040" y="1366897"/>
            <a:ext cx="9276080" cy="4832092"/>
          </a:xfrm>
          <a:prstGeom prst="rect">
            <a:avLst/>
          </a:prstGeom>
          <a:noFill/>
        </p:spPr>
        <p:txBody>
          <a:bodyPr wrap="square">
            <a:spAutoFit/>
          </a:bodyPr>
          <a:lstStyle/>
          <a:p>
            <a:r>
              <a:rPr lang="en-GB" sz="2200" b="1" dirty="0">
                <a:solidFill>
                  <a:schemeClr val="tx2"/>
                </a:solidFill>
              </a:rPr>
              <a:t>Crimes Against the Person</a:t>
            </a:r>
          </a:p>
          <a:p>
            <a:r>
              <a:rPr lang="en-GB" sz="2200" b="1" dirty="0"/>
              <a:t>Assault or brawling: </a:t>
            </a:r>
            <a:r>
              <a:rPr lang="en-GB" sz="2200" dirty="0"/>
              <a:t>Disputes between villagers, often settled with fines.</a:t>
            </a:r>
          </a:p>
          <a:p>
            <a:r>
              <a:rPr lang="en-GB" sz="2200" b="1" dirty="0"/>
              <a:t>Murder or injury: Rare but serious; </a:t>
            </a:r>
            <a:r>
              <a:rPr lang="en-GB" sz="2200" dirty="0"/>
              <a:t>resolved through </a:t>
            </a:r>
            <a:r>
              <a:rPr lang="en-GB" sz="2200" i="1" dirty="0"/>
              <a:t>wergild</a:t>
            </a:r>
            <a:r>
              <a:rPr lang="en-GB" sz="2200" dirty="0"/>
              <a:t> payments.</a:t>
            </a:r>
          </a:p>
          <a:p>
            <a:br>
              <a:rPr lang="en-GB" sz="2200" b="1" dirty="0"/>
            </a:br>
            <a:r>
              <a:rPr lang="en-GB" sz="2200" b="1" dirty="0">
                <a:solidFill>
                  <a:schemeClr val="tx2"/>
                </a:solidFill>
              </a:rPr>
              <a:t>Crimes Against Property</a:t>
            </a:r>
          </a:p>
          <a:p>
            <a:r>
              <a:rPr lang="en-GB" sz="2200" b="1" dirty="0"/>
              <a:t>Theft of livestock or crops: </a:t>
            </a:r>
            <a:r>
              <a:rPr lang="en-GB" sz="2200" dirty="0"/>
              <a:t>Common in agrarian communities.</a:t>
            </a:r>
          </a:p>
          <a:p>
            <a:r>
              <a:rPr lang="en-GB" sz="2200" b="1" dirty="0"/>
              <a:t>Poaching: </a:t>
            </a:r>
            <a:r>
              <a:rPr lang="en-GB" sz="2200" dirty="0"/>
              <a:t>Hunting on noble or church lands without permission.</a:t>
            </a:r>
          </a:p>
          <a:p>
            <a:r>
              <a:rPr lang="en-GB" sz="2200" b="1" dirty="0"/>
              <a:t>Arson: </a:t>
            </a:r>
            <a:r>
              <a:rPr lang="en-GB" sz="2200" dirty="0"/>
              <a:t>Burning barns or homes — a grave offense.</a:t>
            </a:r>
            <a:br>
              <a:rPr lang="en-GB" sz="2200" dirty="0"/>
            </a:br>
            <a:endParaRPr lang="en-GB" sz="2200" dirty="0"/>
          </a:p>
          <a:p>
            <a:r>
              <a:rPr lang="en-GB" sz="2200" b="1" dirty="0">
                <a:solidFill>
                  <a:schemeClr val="tx2"/>
                </a:solidFill>
              </a:rPr>
              <a:t>Crimes Against Order</a:t>
            </a:r>
          </a:p>
          <a:p>
            <a:r>
              <a:rPr lang="en-GB" sz="2200" b="1" dirty="0"/>
              <a:t>Breaking the peace: </a:t>
            </a:r>
            <a:r>
              <a:rPr lang="en-GB" sz="2200" dirty="0"/>
              <a:t>Drunkenness or disorderly conduct.</a:t>
            </a:r>
          </a:p>
          <a:p>
            <a:r>
              <a:rPr lang="en-GB" sz="2200" b="1" dirty="0"/>
              <a:t>Insulting a neighbour: </a:t>
            </a:r>
            <a:r>
              <a:rPr lang="en-GB" sz="2200" dirty="0"/>
              <a:t>Could disrupt village harmony and lead to fines.</a:t>
            </a:r>
          </a:p>
          <a:p>
            <a:r>
              <a:rPr lang="en-GB" sz="2200" b="1" dirty="0"/>
              <a:t>Failure to join the hue and cry: </a:t>
            </a:r>
            <a:r>
              <a:rPr lang="en-GB" sz="2200" dirty="0"/>
              <a:t>If someone ignored a call to chase a criminal, they could be fined.</a:t>
            </a:r>
            <a:endParaRPr lang="en-GB" sz="2200" dirty="0">
              <a:solidFill>
                <a:srgbClr val="FF0000"/>
              </a:solidFill>
            </a:endParaRPr>
          </a:p>
        </p:txBody>
      </p:sp>
      <p:sp>
        <p:nvSpPr>
          <p:cNvPr id="6" name="TextBox 5">
            <a:extLst>
              <a:ext uri="{FF2B5EF4-FFF2-40B4-BE49-F238E27FC236}">
                <a16:creationId xmlns:a16="http://schemas.microsoft.com/office/drawing/2014/main" id="{CE1512CE-3526-2133-94BC-1FDC376D9212}"/>
              </a:ext>
            </a:extLst>
          </p:cNvPr>
          <p:cNvSpPr txBox="1"/>
          <p:nvPr/>
        </p:nvSpPr>
        <p:spPr>
          <a:xfrm>
            <a:off x="1463040" y="554137"/>
            <a:ext cx="9093200" cy="523220"/>
          </a:xfrm>
          <a:prstGeom prst="rect">
            <a:avLst/>
          </a:prstGeom>
          <a:noFill/>
        </p:spPr>
        <p:txBody>
          <a:bodyPr wrap="square" rtlCol="0">
            <a:spAutoFit/>
          </a:bodyPr>
          <a:lstStyle/>
          <a:p>
            <a:r>
              <a:rPr lang="en-GB" sz="2800" b="1" dirty="0">
                <a:solidFill>
                  <a:srgbClr val="FF0000"/>
                </a:solidFill>
              </a:rPr>
              <a:t>Crimes Likely in a village like Inkpen in Anglo-Saxon Time</a:t>
            </a:r>
          </a:p>
        </p:txBody>
      </p:sp>
    </p:spTree>
    <p:extLst>
      <p:ext uri="{BB962C8B-B14F-4D97-AF65-F5344CB8AC3E}">
        <p14:creationId xmlns:p14="http://schemas.microsoft.com/office/powerpoint/2010/main" val="39137183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EC205-04B3-CCB5-DE5C-39863F3FF203}"/>
              </a:ext>
            </a:extLst>
          </p:cNvPr>
          <p:cNvSpPr txBox="1"/>
          <p:nvPr/>
        </p:nvSpPr>
        <p:spPr>
          <a:xfrm>
            <a:off x="1308100" y="2274838"/>
            <a:ext cx="9575800" cy="2308324"/>
          </a:xfrm>
          <a:prstGeom prst="rect">
            <a:avLst/>
          </a:prstGeom>
          <a:noFill/>
        </p:spPr>
        <p:txBody>
          <a:bodyPr wrap="square">
            <a:sp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Henry’s legal legacy was both revolutionary and authoritarian—he reshaped the English constitution, centralized power, and used law as a weapon to enforce loyalty and suppress dissent. </a:t>
            </a:r>
            <a:endParaRPr lang="en-GB" sz="3600" dirty="0"/>
          </a:p>
        </p:txBody>
      </p:sp>
    </p:spTree>
    <p:extLst>
      <p:ext uri="{BB962C8B-B14F-4D97-AF65-F5344CB8AC3E}">
        <p14:creationId xmlns:p14="http://schemas.microsoft.com/office/powerpoint/2010/main" val="19857303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52A49FC-BA72-5CEB-55C7-1BFB27C0BAE6}"/>
              </a:ext>
            </a:extLst>
          </p:cNvPr>
          <p:cNvGraphicFramePr>
            <a:graphicFrameLocks noGrp="1"/>
          </p:cNvGraphicFramePr>
          <p:nvPr>
            <p:extLst>
              <p:ext uri="{D42A27DB-BD31-4B8C-83A1-F6EECF244321}">
                <p14:modId xmlns:p14="http://schemas.microsoft.com/office/powerpoint/2010/main" val="3530558194"/>
              </p:ext>
            </p:extLst>
          </p:nvPr>
        </p:nvGraphicFramePr>
        <p:xfrm>
          <a:off x="1054457" y="2079938"/>
          <a:ext cx="10083085" cy="3328505"/>
        </p:xfrm>
        <a:graphic>
          <a:graphicData uri="http://schemas.openxmlformats.org/drawingml/2006/table">
            <a:tbl>
              <a:tblPr firstRow="1" firstCol="1" bandRow="1">
                <a:tableStyleId>{5C22544A-7EE6-4342-B048-85BDC9FD1C3A}</a:tableStyleId>
              </a:tblPr>
              <a:tblGrid>
                <a:gridCol w="2020910">
                  <a:extLst>
                    <a:ext uri="{9D8B030D-6E8A-4147-A177-3AD203B41FA5}">
                      <a16:colId xmlns:a16="http://schemas.microsoft.com/office/drawing/2014/main" val="260707802"/>
                    </a:ext>
                  </a:extLst>
                </a:gridCol>
                <a:gridCol w="3657600">
                  <a:extLst>
                    <a:ext uri="{9D8B030D-6E8A-4147-A177-3AD203B41FA5}">
                      <a16:colId xmlns:a16="http://schemas.microsoft.com/office/drawing/2014/main" val="2959074752"/>
                    </a:ext>
                  </a:extLst>
                </a:gridCol>
                <a:gridCol w="4404575">
                  <a:extLst>
                    <a:ext uri="{9D8B030D-6E8A-4147-A177-3AD203B41FA5}">
                      <a16:colId xmlns:a16="http://schemas.microsoft.com/office/drawing/2014/main" val="2634953170"/>
                    </a:ext>
                  </a:extLst>
                </a:gridCol>
              </a:tblGrid>
              <a:tr h="665701">
                <a:tc>
                  <a:txBody>
                    <a:bodyPr/>
                    <a:lstStyle/>
                    <a:p>
                      <a:pPr>
                        <a:lnSpc>
                          <a:spcPct val="107000"/>
                        </a:lnSpc>
                        <a:spcAft>
                          <a:spcPts val="800"/>
                        </a:spcAft>
                        <a:buNone/>
                      </a:pPr>
                      <a:r>
                        <a:rPr lang="en-GB" sz="2000" kern="100">
                          <a:effectLst/>
                        </a:rPr>
                        <a:t>Aspect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dirty="0">
                          <a:effectLst/>
                        </a:rPr>
                        <a:t>Pre-Henry VIII (Pre-1509)</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Post-Henry VIII (Mid-1500s)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3071025245"/>
                  </a:ext>
                </a:extLst>
              </a:tr>
              <a:tr h="665701">
                <a:tc>
                  <a:txBody>
                    <a:bodyPr/>
                    <a:lstStyle/>
                    <a:p>
                      <a:pPr>
                        <a:lnSpc>
                          <a:spcPct val="107000"/>
                        </a:lnSpc>
                        <a:spcAft>
                          <a:spcPts val="800"/>
                        </a:spcAft>
                        <a:buNone/>
                      </a:pPr>
                      <a:r>
                        <a:rPr lang="en-GB" sz="2000" kern="100">
                          <a:effectLst/>
                        </a:rPr>
                        <a:t>Religion</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Catholic Mass, monastic ties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Protestant services, monastic lands sold</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289662762"/>
                  </a:ext>
                </a:extLst>
              </a:tr>
              <a:tr h="665701">
                <a:tc>
                  <a:txBody>
                    <a:bodyPr/>
                    <a:lstStyle/>
                    <a:p>
                      <a:pPr>
                        <a:lnSpc>
                          <a:spcPct val="107000"/>
                        </a:lnSpc>
                        <a:spcAft>
                          <a:spcPts val="800"/>
                        </a:spcAft>
                        <a:buNone/>
                      </a:pPr>
                      <a:r>
                        <a:rPr lang="en-GB" sz="2000" kern="100">
                          <a:effectLst/>
                        </a:rPr>
                        <a:t>Land Ownership</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Church/manor-controlled</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Privatized (yeomen, gentry)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833574446"/>
                  </a:ext>
                </a:extLst>
              </a:tr>
              <a:tr h="665701">
                <a:tc>
                  <a:txBody>
                    <a:bodyPr/>
                    <a:lstStyle/>
                    <a:p>
                      <a:pPr>
                        <a:lnSpc>
                          <a:spcPct val="107000"/>
                        </a:lnSpc>
                        <a:spcAft>
                          <a:spcPts val="800"/>
                        </a:spcAft>
                        <a:buNone/>
                      </a:pPr>
                      <a:r>
                        <a:rPr lang="en-GB" sz="2000" kern="100">
                          <a:effectLst/>
                        </a:rPr>
                        <a:t>Village Power</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Lord + Church dominant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Gentry (Fettiplaces) + yeomen rise</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588173003"/>
                  </a:ext>
                </a:extLst>
              </a:tr>
              <a:tr h="665701">
                <a:tc>
                  <a:txBody>
                    <a:bodyPr/>
                    <a:lstStyle/>
                    <a:p>
                      <a:pPr>
                        <a:lnSpc>
                          <a:spcPct val="107000"/>
                        </a:lnSpc>
                        <a:spcAft>
                          <a:spcPts val="800"/>
                        </a:spcAft>
                        <a:buNone/>
                      </a:pPr>
                      <a:r>
                        <a:rPr lang="en-GB" sz="2000" kern="100">
                          <a:effectLst/>
                        </a:rPr>
                        <a:t>Economy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Mixed farming, common land</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dirty="0">
                          <a:effectLst/>
                        </a:rPr>
                        <a:t>Enclosure, sheep pastures expand</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937657461"/>
                  </a:ext>
                </a:extLst>
              </a:tr>
            </a:tbl>
          </a:graphicData>
        </a:graphic>
      </p:graphicFrame>
      <p:sp>
        <p:nvSpPr>
          <p:cNvPr id="4" name="TextBox 3">
            <a:extLst>
              <a:ext uri="{FF2B5EF4-FFF2-40B4-BE49-F238E27FC236}">
                <a16:creationId xmlns:a16="http://schemas.microsoft.com/office/drawing/2014/main" id="{408043DC-1A3F-B692-8883-487BD51E684E}"/>
              </a:ext>
            </a:extLst>
          </p:cNvPr>
          <p:cNvSpPr txBox="1"/>
          <p:nvPr/>
        </p:nvSpPr>
        <p:spPr>
          <a:xfrm>
            <a:off x="1054456" y="1317678"/>
            <a:ext cx="5041543" cy="523220"/>
          </a:xfrm>
          <a:prstGeom prst="rect">
            <a:avLst/>
          </a:prstGeom>
          <a:noFill/>
        </p:spPr>
        <p:txBody>
          <a:bodyPr wrap="square" rtlCol="0">
            <a:spAutoFit/>
          </a:bodyPr>
          <a:lstStyle/>
          <a:p>
            <a:r>
              <a:rPr lang="en-GB" sz="2800" b="1" dirty="0"/>
              <a:t>Before &amp; After: Key Contrasts</a:t>
            </a:r>
            <a:endParaRPr lang="en-GB" sz="2800" dirty="0"/>
          </a:p>
        </p:txBody>
      </p:sp>
    </p:spTree>
    <p:extLst>
      <p:ext uri="{BB962C8B-B14F-4D97-AF65-F5344CB8AC3E}">
        <p14:creationId xmlns:p14="http://schemas.microsoft.com/office/powerpoint/2010/main" val="3526016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595A1-F911-EA3A-838D-AD40A4F2DDB1}"/>
              </a:ext>
            </a:extLst>
          </p:cNvPr>
          <p:cNvSpPr txBox="1"/>
          <p:nvPr/>
        </p:nvSpPr>
        <p:spPr>
          <a:xfrm>
            <a:off x="1375893" y="1782395"/>
            <a:ext cx="9440214" cy="3293209"/>
          </a:xfrm>
          <a:prstGeom prst="rect">
            <a:avLst/>
          </a:prstGeom>
          <a:noFill/>
        </p:spPr>
        <p:txBody>
          <a:bodyPr wrap="square" rtlCol="0">
            <a:spAutoFit/>
          </a:bodyPr>
          <a:lstStyle/>
          <a:p>
            <a:r>
              <a:rPr lang="en-GB" sz="3600" b="1" dirty="0"/>
              <a:t>Legacy in Inkpen</a:t>
            </a:r>
            <a:endParaRPr lang="en-GB" sz="3600" dirty="0"/>
          </a:p>
          <a:p>
            <a:pPr lvl="0"/>
            <a:br>
              <a:rPr lang="en-GB" sz="1200" b="1" dirty="0"/>
            </a:br>
            <a:r>
              <a:rPr lang="en-GB" sz="2800" b="1" dirty="0"/>
              <a:t>St. Michael’s Church</a:t>
            </a:r>
            <a:r>
              <a:rPr lang="en-GB" sz="2800" dirty="0"/>
              <a:t>: Survived Reformation but lost medieval art (whitewashed walls).</a:t>
            </a:r>
            <a:br>
              <a:rPr lang="en-GB" sz="2800" dirty="0"/>
            </a:br>
            <a:endParaRPr lang="en-GB" sz="1000" dirty="0"/>
          </a:p>
          <a:p>
            <a:pPr lvl="0"/>
            <a:r>
              <a:rPr lang="en-GB" sz="2800" b="1" dirty="0"/>
              <a:t>Field Patterns</a:t>
            </a:r>
            <a:r>
              <a:rPr lang="en-GB" sz="2800" dirty="0"/>
              <a:t>: Enclosure left traces in today’s hedgerows.</a:t>
            </a:r>
          </a:p>
          <a:p>
            <a:pPr lvl="0"/>
            <a:endParaRPr lang="en-GB" sz="1000" dirty="0"/>
          </a:p>
          <a:p>
            <a:pPr lvl="0"/>
            <a:r>
              <a:rPr lang="en-GB" sz="2800" b="1" dirty="0"/>
              <a:t>Folklore</a:t>
            </a:r>
            <a:r>
              <a:rPr lang="en-GB" sz="2800" dirty="0"/>
              <a:t>: Tales of “hidden monks” at </a:t>
            </a:r>
            <a:r>
              <a:rPr lang="en-GB" sz="2800" dirty="0" err="1"/>
              <a:t>Poughley</a:t>
            </a:r>
            <a:r>
              <a:rPr lang="en-GB" sz="2800" dirty="0"/>
              <a:t> Priory after dissolution.</a:t>
            </a:r>
          </a:p>
        </p:txBody>
      </p:sp>
    </p:spTree>
    <p:extLst>
      <p:ext uri="{BB962C8B-B14F-4D97-AF65-F5344CB8AC3E}">
        <p14:creationId xmlns:p14="http://schemas.microsoft.com/office/powerpoint/2010/main" val="42459023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752F0F-9C92-C03F-F73F-5B051DF4D62E}"/>
              </a:ext>
            </a:extLst>
          </p:cNvPr>
          <p:cNvSpPr txBox="1"/>
          <p:nvPr/>
        </p:nvSpPr>
        <p:spPr>
          <a:xfrm>
            <a:off x="1738648" y="2136338"/>
            <a:ext cx="8847786" cy="2585323"/>
          </a:xfrm>
          <a:prstGeom prst="rect">
            <a:avLst/>
          </a:prstGeom>
          <a:noFill/>
        </p:spPr>
        <p:txBody>
          <a:bodyPr wrap="square" rtlCol="0">
            <a:spAutoFit/>
          </a:bodyPr>
          <a:lstStyle/>
          <a:p>
            <a:r>
              <a:rPr lang="en-GB" sz="3600" dirty="0"/>
              <a:t>Henry VIII’s reign turned Inkpen from a </a:t>
            </a:r>
            <a:r>
              <a:rPr lang="en-GB" sz="3600" b="1" dirty="0"/>
              <a:t>medieval Catholic village</a:t>
            </a:r>
            <a:r>
              <a:rPr lang="en-GB" sz="3600" dirty="0"/>
              <a:t> into a </a:t>
            </a:r>
            <a:r>
              <a:rPr lang="en-GB" sz="3600" b="1" dirty="0"/>
              <a:t>Protestant, privatised community</a:t>
            </a:r>
            <a:r>
              <a:rPr lang="en-GB" sz="3600" dirty="0"/>
              <a:t>—setting the stage for early modern Berkshire.</a:t>
            </a:r>
          </a:p>
          <a:p>
            <a:endParaRPr lang="en-GB" dirty="0"/>
          </a:p>
        </p:txBody>
      </p:sp>
    </p:spTree>
    <p:extLst>
      <p:ext uri="{BB962C8B-B14F-4D97-AF65-F5344CB8AC3E}">
        <p14:creationId xmlns:p14="http://schemas.microsoft.com/office/powerpoint/2010/main" val="863029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90A2E-1784-FC15-9221-3F010195C988}"/>
              </a:ext>
            </a:extLst>
          </p:cNvPr>
          <p:cNvSpPr txBox="1"/>
          <p:nvPr/>
        </p:nvSpPr>
        <p:spPr>
          <a:xfrm>
            <a:off x="2209800" y="2274838"/>
            <a:ext cx="7772400" cy="2308324"/>
          </a:xfrm>
          <a:prstGeom prst="rect">
            <a:avLst/>
          </a:prstGeom>
          <a:noFill/>
        </p:spPr>
        <p:txBody>
          <a:bodyPr wrap="square" rtlCol="0">
            <a:spAutoFit/>
          </a:bodyPr>
          <a:lstStyle/>
          <a:p>
            <a:pPr algn="ctr"/>
            <a:r>
              <a:rPr lang="en-GB" sz="7200" dirty="0"/>
              <a:t>Appendix 3</a:t>
            </a:r>
            <a:br>
              <a:rPr lang="en-GB" sz="7200" dirty="0"/>
            </a:br>
            <a:r>
              <a:rPr lang="en-GB" sz="7200" dirty="0"/>
              <a:t>the plague of 1625</a:t>
            </a:r>
          </a:p>
        </p:txBody>
      </p:sp>
    </p:spTree>
    <p:extLst>
      <p:ext uri="{BB962C8B-B14F-4D97-AF65-F5344CB8AC3E}">
        <p14:creationId xmlns:p14="http://schemas.microsoft.com/office/powerpoint/2010/main" val="36995070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2412-6370-F089-24DA-3AE9D4414A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468C63-118C-825C-2C8C-6F0A70649FB5}"/>
              </a:ext>
            </a:extLst>
          </p:cNvPr>
          <p:cNvSpPr txBox="1"/>
          <p:nvPr/>
        </p:nvSpPr>
        <p:spPr>
          <a:xfrm>
            <a:off x="1651000" y="968673"/>
            <a:ext cx="8890000" cy="4893647"/>
          </a:xfrm>
          <a:prstGeom prst="rect">
            <a:avLst/>
          </a:prstGeom>
          <a:noFill/>
        </p:spPr>
        <p:txBody>
          <a:bodyPr wrap="square" rtlCol="0">
            <a:spAutoFit/>
          </a:bodyPr>
          <a:lstStyle/>
          <a:p>
            <a:r>
              <a:rPr lang="en-GB" sz="2400" b="1" dirty="0"/>
              <a:t>Life in Inkpen Before the 1625 Plague</a:t>
            </a:r>
            <a:br>
              <a:rPr lang="en-GB" dirty="0"/>
            </a:br>
            <a:endParaRPr lang="en-GB" dirty="0"/>
          </a:p>
          <a:p>
            <a:r>
              <a:rPr lang="en-GB" b="1" dirty="0"/>
              <a:t>Agrarian Rhythm</a:t>
            </a:r>
            <a:r>
              <a:rPr lang="en-GB" dirty="0"/>
              <a:t>: Inkpen was a small, rural parish with a population largely engaged in agriculture. The open field system dominated, with communal farming and seasonal </a:t>
            </a:r>
            <a:r>
              <a:rPr lang="en-GB" dirty="0" err="1"/>
              <a:t>labor</a:t>
            </a:r>
            <a:r>
              <a:rPr lang="en-GB" dirty="0"/>
              <a:t> cycles.</a:t>
            </a:r>
          </a:p>
          <a:p>
            <a:r>
              <a:rPr lang="en-GB" b="1" dirty="0"/>
              <a:t>Manorial Structure</a:t>
            </a:r>
            <a:r>
              <a:rPr lang="en-GB" dirty="0"/>
              <a:t>: The village was shaped by its manorial estates—</a:t>
            </a:r>
            <a:r>
              <a:rPr lang="en-GB" dirty="0" err="1"/>
              <a:t>Eastcourt</a:t>
            </a:r>
            <a:r>
              <a:rPr lang="en-GB" dirty="0"/>
              <a:t> and </a:t>
            </a:r>
            <a:r>
              <a:rPr lang="en-GB" dirty="0" err="1"/>
              <a:t>Westcourt</a:t>
            </a:r>
            <a:r>
              <a:rPr lang="en-GB" dirty="0"/>
              <a:t>—held by local gentry and religious institutions. Tenants worked the land under customary obligations.</a:t>
            </a:r>
          </a:p>
          <a:p>
            <a:r>
              <a:rPr lang="en-GB" b="1" dirty="0"/>
              <a:t>Religious Life</a:t>
            </a:r>
            <a:r>
              <a:rPr lang="en-GB" dirty="0"/>
              <a:t>: St. Michael’s Church was central to community life. Though the current structure dates to the 13th century, it had already become a spiritual and social hub by the early 1600s.</a:t>
            </a:r>
          </a:p>
          <a:p>
            <a:r>
              <a:rPr lang="en-GB" b="1" dirty="0"/>
              <a:t>Population Stability</a:t>
            </a:r>
            <a:r>
              <a:rPr lang="en-GB" dirty="0"/>
              <a:t>: While exact numbers are elusive, Inkpen’s population was relatively stable, with families rooted in the area for generations. The Domesday Book and later records show continuity in landholding and surnames.</a:t>
            </a:r>
          </a:p>
          <a:p>
            <a:r>
              <a:rPr lang="en-GB" b="1" dirty="0"/>
              <a:t>Health &amp; Hygiene</a:t>
            </a:r>
            <a:r>
              <a:rPr lang="en-GB" dirty="0"/>
              <a:t>: Like most rural communities, sanitation was rudimentary. Illnesses were common, but major outbreaks were sporadic.</a:t>
            </a:r>
          </a:p>
          <a:p>
            <a:endParaRPr lang="en-GB" dirty="0"/>
          </a:p>
        </p:txBody>
      </p:sp>
    </p:spTree>
    <p:extLst>
      <p:ext uri="{BB962C8B-B14F-4D97-AF65-F5344CB8AC3E}">
        <p14:creationId xmlns:p14="http://schemas.microsoft.com/office/powerpoint/2010/main" val="2756578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3A14662-54E4-B881-AFDD-DC319E9626E2}"/>
              </a:ext>
            </a:extLst>
          </p:cNvPr>
          <p:cNvGraphicFramePr>
            <a:graphicFrameLocks noGrp="1"/>
          </p:cNvGraphicFramePr>
          <p:nvPr>
            <p:extLst>
              <p:ext uri="{D42A27DB-BD31-4B8C-83A1-F6EECF244321}">
                <p14:modId xmlns:p14="http://schemas.microsoft.com/office/powerpoint/2010/main" val="2104938668"/>
              </p:ext>
            </p:extLst>
          </p:nvPr>
        </p:nvGraphicFramePr>
        <p:xfrm>
          <a:off x="1127760" y="669636"/>
          <a:ext cx="10027920" cy="5680365"/>
        </p:xfrm>
        <a:graphic>
          <a:graphicData uri="http://schemas.openxmlformats.org/drawingml/2006/table">
            <a:tbl>
              <a:tblPr/>
              <a:tblGrid>
                <a:gridCol w="1941914">
                  <a:extLst>
                    <a:ext uri="{9D8B030D-6E8A-4147-A177-3AD203B41FA5}">
                      <a16:colId xmlns:a16="http://schemas.microsoft.com/office/drawing/2014/main" val="1945141905"/>
                    </a:ext>
                  </a:extLst>
                </a:gridCol>
                <a:gridCol w="3743906">
                  <a:extLst>
                    <a:ext uri="{9D8B030D-6E8A-4147-A177-3AD203B41FA5}">
                      <a16:colId xmlns:a16="http://schemas.microsoft.com/office/drawing/2014/main" val="795845568"/>
                    </a:ext>
                  </a:extLst>
                </a:gridCol>
                <a:gridCol w="4342100">
                  <a:extLst>
                    <a:ext uri="{9D8B030D-6E8A-4147-A177-3AD203B41FA5}">
                      <a16:colId xmlns:a16="http://schemas.microsoft.com/office/drawing/2014/main" val="1252891937"/>
                    </a:ext>
                  </a:extLst>
                </a:gridCol>
              </a:tblGrid>
              <a:tr h="298293">
                <a:tc>
                  <a:txBody>
                    <a:bodyPr/>
                    <a:lstStyle/>
                    <a:p>
                      <a:pPr algn="l" rtl="0">
                        <a:lnSpc>
                          <a:spcPct val="115000"/>
                        </a:lnSpc>
                        <a:buNone/>
                      </a:pPr>
                      <a:r>
                        <a:rPr lang="en-GB" sz="1600" b="1" dirty="0">
                          <a:effectLst/>
                        </a:rPr>
                        <a:t>Aspect of Life</a:t>
                      </a:r>
                    </a:p>
                  </a:txBody>
                  <a:tcPr marL="7590" marR="7590" marT="7590" marB="7590" anchor="ctr">
                    <a:lnL>
                      <a:noFill/>
                    </a:lnL>
                    <a:lnR>
                      <a:noFill/>
                    </a:lnR>
                    <a:lnT>
                      <a:noFill/>
                    </a:lnT>
                    <a:lnB>
                      <a:noFill/>
                    </a:lnB>
                    <a:solidFill>
                      <a:schemeClr val="accent1">
                        <a:lumMod val="60000"/>
                        <a:lumOff val="40000"/>
                      </a:schemeClr>
                    </a:solidFill>
                  </a:tcPr>
                </a:tc>
                <a:tc>
                  <a:txBody>
                    <a:bodyPr/>
                    <a:lstStyle/>
                    <a:p>
                      <a:pPr algn="ctr" rtl="0">
                        <a:lnSpc>
                          <a:spcPct val="115000"/>
                        </a:lnSpc>
                        <a:buNone/>
                      </a:pPr>
                      <a:r>
                        <a:rPr lang="en-GB" sz="1600" b="1" dirty="0">
                          <a:effectLst/>
                        </a:rPr>
                        <a:t>Before the 1625 Plague</a:t>
                      </a:r>
                    </a:p>
                  </a:txBody>
                  <a:tcPr marL="7590" marR="7590" marT="7590" marB="7590" anchor="ctr">
                    <a:lnL>
                      <a:noFill/>
                    </a:lnL>
                    <a:lnR>
                      <a:noFill/>
                    </a:lnR>
                    <a:lnT>
                      <a:noFill/>
                    </a:lnT>
                    <a:lnB>
                      <a:noFill/>
                    </a:lnB>
                    <a:solidFill>
                      <a:schemeClr val="accent1">
                        <a:lumMod val="60000"/>
                        <a:lumOff val="40000"/>
                      </a:schemeClr>
                    </a:solidFill>
                  </a:tcPr>
                </a:tc>
                <a:tc>
                  <a:txBody>
                    <a:bodyPr/>
                    <a:lstStyle/>
                    <a:p>
                      <a:pPr algn="ctr" rtl="0">
                        <a:lnSpc>
                          <a:spcPct val="115000"/>
                        </a:lnSpc>
                        <a:buNone/>
                      </a:pPr>
                      <a:r>
                        <a:rPr lang="en-GB" sz="1600" b="1" dirty="0">
                          <a:effectLst/>
                        </a:rPr>
                        <a:t>After the 1625 Plague</a:t>
                      </a:r>
                    </a:p>
                  </a:txBody>
                  <a:tcPr marL="7590" marR="7590" marT="7590" marB="759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908504372"/>
                  </a:ext>
                </a:extLst>
              </a:tr>
              <a:tr h="598008">
                <a:tc>
                  <a:txBody>
                    <a:bodyPr/>
                    <a:lstStyle/>
                    <a:p>
                      <a:pPr rtl="0">
                        <a:lnSpc>
                          <a:spcPct val="115000"/>
                        </a:lnSpc>
                        <a:buNone/>
                      </a:pPr>
                      <a:r>
                        <a:rPr lang="en-GB" sz="1600" b="1" dirty="0">
                          <a:effectLst/>
                        </a:rPr>
                        <a:t>Population</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Stable rural community with multigenerational families</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Sharp decline, possibly 20–30%; some families lost entirely</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3677580949"/>
                  </a:ext>
                </a:extLst>
              </a:tr>
              <a:tr h="598008">
                <a:tc>
                  <a:txBody>
                    <a:bodyPr/>
                    <a:lstStyle/>
                    <a:p>
                      <a:pPr rtl="0">
                        <a:lnSpc>
                          <a:spcPct val="115000"/>
                        </a:lnSpc>
                        <a:buNone/>
                      </a:pPr>
                      <a:r>
                        <a:rPr lang="en-GB" sz="1600" b="1" dirty="0">
                          <a:effectLst/>
                        </a:rPr>
                        <a:t>Agriculture</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Communal farming with sufficient labour for seasonal tasks</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Labour shortages; possible field abandonment or land consolidation</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3531380786"/>
                  </a:ext>
                </a:extLst>
              </a:tr>
              <a:tr h="598008">
                <a:tc>
                  <a:txBody>
                    <a:bodyPr/>
                    <a:lstStyle/>
                    <a:p>
                      <a:pPr rtl="0">
                        <a:lnSpc>
                          <a:spcPct val="115000"/>
                        </a:lnSpc>
                        <a:buNone/>
                      </a:pPr>
                      <a:r>
                        <a:rPr lang="en-GB" sz="1600" b="1" dirty="0">
                          <a:effectLst/>
                        </a:rPr>
                        <a:t>Land Tenure</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Customary manorial holdings; stable tenancy and inheritance patterns</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Disrupted inheritance; land reallocated or leased to outsiders</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1939594874"/>
                  </a:ext>
                </a:extLst>
              </a:tr>
              <a:tr h="598008">
                <a:tc>
                  <a:txBody>
                    <a:bodyPr/>
                    <a:lstStyle/>
                    <a:p>
                      <a:pPr rtl="0">
                        <a:lnSpc>
                          <a:spcPct val="115000"/>
                        </a:lnSpc>
                        <a:buNone/>
                      </a:pPr>
                      <a:r>
                        <a:rPr lang="en-GB" sz="1600" b="1" dirty="0">
                          <a:effectLst/>
                        </a:rPr>
                        <a:t>Health &amp; Hygiene</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Endemic illnesses; few major outbreaks</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Widespread contagion; overwhelmed health response and burial practices</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3730146586"/>
                  </a:ext>
                </a:extLst>
              </a:tr>
              <a:tr h="598008">
                <a:tc>
                  <a:txBody>
                    <a:bodyPr/>
                    <a:lstStyle/>
                    <a:p>
                      <a:pPr rtl="0">
                        <a:lnSpc>
                          <a:spcPct val="115000"/>
                        </a:lnSpc>
                        <a:buNone/>
                      </a:pPr>
                      <a:r>
                        <a:rPr lang="en-GB" sz="1600" b="1" dirty="0">
                          <a:effectLst/>
                        </a:rPr>
                        <a:t>Religion &amp; Church Life</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St. Michael’s Church central to community events and spiritual rhythm</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Increased pastoral role; possible mass burials and plague sermons</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59055425"/>
                  </a:ext>
                </a:extLst>
              </a:tr>
              <a:tr h="598008">
                <a:tc>
                  <a:txBody>
                    <a:bodyPr/>
                    <a:lstStyle/>
                    <a:p>
                      <a:pPr rtl="0">
                        <a:lnSpc>
                          <a:spcPct val="115000"/>
                        </a:lnSpc>
                        <a:buNone/>
                      </a:pPr>
                      <a:r>
                        <a:rPr lang="en-GB" sz="1600" b="1" dirty="0">
                          <a:effectLst/>
                        </a:rPr>
                        <a:t>Burial Practices</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Individual graves; modest commemorative markers</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Surge in burials; some unmarked or eroded stones; communal interments</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915524616"/>
                  </a:ext>
                </a:extLst>
              </a:tr>
              <a:tr h="598008">
                <a:tc>
                  <a:txBody>
                    <a:bodyPr/>
                    <a:lstStyle/>
                    <a:p>
                      <a:pPr rtl="0">
                        <a:lnSpc>
                          <a:spcPct val="115000"/>
                        </a:lnSpc>
                        <a:buNone/>
                      </a:pPr>
                      <a:r>
                        <a:rPr lang="en-GB" sz="1600" b="1" dirty="0">
                          <a:effectLst/>
                        </a:rPr>
                        <a:t>Community Structure</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Interwoven kinship ties and local governance</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Fractured families; rise in orphans and widows needing parish support</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3008829214"/>
                  </a:ext>
                </a:extLst>
              </a:tr>
              <a:tr h="598008">
                <a:tc>
                  <a:txBody>
                    <a:bodyPr/>
                    <a:lstStyle/>
                    <a:p>
                      <a:pPr rtl="0">
                        <a:lnSpc>
                          <a:spcPct val="115000"/>
                        </a:lnSpc>
                        <a:buNone/>
                      </a:pPr>
                      <a:r>
                        <a:rPr lang="en-GB" sz="1600" b="1" dirty="0">
                          <a:effectLst/>
                        </a:rPr>
                        <a:t>Architecture</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Ongoing repairs; functional medieval structures</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Deferred maintenance; later restorations hint at prior neglect</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2506588844"/>
                  </a:ext>
                </a:extLst>
              </a:tr>
              <a:tr h="598008">
                <a:tc>
                  <a:txBody>
                    <a:bodyPr/>
                    <a:lstStyle/>
                    <a:p>
                      <a:pPr rtl="0">
                        <a:lnSpc>
                          <a:spcPct val="115000"/>
                        </a:lnSpc>
                        <a:buNone/>
                      </a:pPr>
                      <a:r>
                        <a:rPr lang="en-GB" sz="1600" b="1" dirty="0">
                          <a:effectLst/>
                        </a:rPr>
                        <a:t>Economic Stability</a:t>
                      </a:r>
                      <a:endParaRPr lang="en-GB" sz="1600" dirty="0">
                        <a:effectLst/>
                      </a:endParaRPr>
                    </a:p>
                  </a:txBody>
                  <a:tcPr marL="7590" marR="7590" marT="7590" marB="7590" anchor="ctr">
                    <a:lnL>
                      <a:noFill/>
                    </a:lnL>
                    <a:lnR>
                      <a:noFill/>
                    </a:lnR>
                    <a:lnT>
                      <a:noFill/>
                    </a:lnT>
                    <a:lnB>
                      <a:noFill/>
                    </a:lnB>
                    <a:solidFill>
                      <a:schemeClr val="accent1">
                        <a:lumMod val="60000"/>
                        <a:lumOff val="40000"/>
                      </a:schemeClr>
                    </a:solidFill>
                  </a:tcPr>
                </a:tc>
                <a:tc>
                  <a:txBody>
                    <a:bodyPr/>
                    <a:lstStyle/>
                    <a:p>
                      <a:pPr rtl="0">
                        <a:lnSpc>
                          <a:spcPct val="115000"/>
                        </a:lnSpc>
                        <a:buNone/>
                      </a:pPr>
                      <a:r>
                        <a:rPr lang="en-GB" sz="1600" dirty="0">
                          <a:solidFill>
                            <a:schemeClr val="accent1">
                              <a:lumMod val="50000"/>
                            </a:schemeClr>
                          </a:solidFill>
                          <a:effectLst/>
                        </a:rPr>
                        <a:t>Subsistence-level economy with predictable seasonal output</a:t>
                      </a:r>
                    </a:p>
                  </a:txBody>
                  <a:tcPr marL="7590" marR="7590" marT="7590" marB="7590" anchor="ctr">
                    <a:lnL>
                      <a:noFill/>
                    </a:lnL>
                    <a:lnR>
                      <a:noFill/>
                    </a:lnR>
                    <a:lnT>
                      <a:noFill/>
                    </a:lnT>
                    <a:lnB>
                      <a:noFill/>
                    </a:lnB>
                    <a:solidFill>
                      <a:schemeClr val="bg1">
                        <a:lumMod val="75000"/>
                      </a:schemeClr>
                    </a:solidFill>
                  </a:tcPr>
                </a:tc>
                <a:tc>
                  <a:txBody>
                    <a:bodyPr/>
                    <a:lstStyle/>
                    <a:p>
                      <a:pPr rtl="0">
                        <a:lnSpc>
                          <a:spcPct val="115000"/>
                        </a:lnSpc>
                        <a:buNone/>
                      </a:pPr>
                      <a:r>
                        <a:rPr lang="en-GB" sz="1600" dirty="0">
                          <a:effectLst/>
                        </a:rPr>
                        <a:t>Economic strain; reduced productivity and restructured labour dynamics</a:t>
                      </a:r>
                    </a:p>
                  </a:txBody>
                  <a:tcPr marL="7590" marR="7590" marT="7590" marB="7590" anchor="ctr">
                    <a:lnL>
                      <a:noFill/>
                    </a:lnL>
                    <a:lnR>
                      <a:noFill/>
                    </a:lnR>
                    <a:lnT>
                      <a:noFill/>
                    </a:lnT>
                    <a:lnB>
                      <a:noFill/>
                    </a:lnB>
                    <a:solidFill>
                      <a:schemeClr val="tx2">
                        <a:lumMod val="60000"/>
                        <a:lumOff val="40000"/>
                      </a:schemeClr>
                    </a:solidFill>
                  </a:tcPr>
                </a:tc>
                <a:extLst>
                  <a:ext uri="{0D108BD9-81ED-4DB2-BD59-A6C34878D82A}">
                    <a16:rowId xmlns:a16="http://schemas.microsoft.com/office/drawing/2014/main" val="3148436536"/>
                  </a:ext>
                </a:extLst>
              </a:tr>
            </a:tbl>
          </a:graphicData>
        </a:graphic>
      </p:graphicFrame>
      <p:sp>
        <p:nvSpPr>
          <p:cNvPr id="4" name="TextBox 3">
            <a:extLst>
              <a:ext uri="{FF2B5EF4-FFF2-40B4-BE49-F238E27FC236}">
                <a16:creationId xmlns:a16="http://schemas.microsoft.com/office/drawing/2014/main" id="{FAB26BC3-7A2D-6492-420E-150434A65AA0}"/>
              </a:ext>
            </a:extLst>
          </p:cNvPr>
          <p:cNvSpPr txBox="1"/>
          <p:nvPr/>
        </p:nvSpPr>
        <p:spPr>
          <a:xfrm>
            <a:off x="1127760" y="243840"/>
            <a:ext cx="10027920" cy="369332"/>
          </a:xfrm>
          <a:prstGeom prst="rect">
            <a:avLst/>
          </a:prstGeom>
          <a:noFill/>
        </p:spPr>
        <p:txBody>
          <a:bodyPr wrap="square" rtlCol="0">
            <a:spAutoFit/>
          </a:bodyPr>
          <a:lstStyle/>
          <a:p>
            <a:r>
              <a:rPr lang="en-GB" b="1" dirty="0"/>
              <a:t>Effects of the 1625 Plague in Inkpen: Before vs. After</a:t>
            </a:r>
            <a:endParaRPr lang="en-GB" dirty="0"/>
          </a:p>
        </p:txBody>
      </p:sp>
    </p:spTree>
    <p:extLst>
      <p:ext uri="{BB962C8B-B14F-4D97-AF65-F5344CB8AC3E}">
        <p14:creationId xmlns:p14="http://schemas.microsoft.com/office/powerpoint/2010/main" val="20975155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45F27-DCE9-7BC8-7E98-E576024A7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26AC58-1D33-3398-D41D-D5DE65E7FA21}"/>
              </a:ext>
            </a:extLst>
          </p:cNvPr>
          <p:cNvSpPr txBox="1"/>
          <p:nvPr/>
        </p:nvSpPr>
        <p:spPr>
          <a:xfrm>
            <a:off x="838200" y="717788"/>
            <a:ext cx="10515600" cy="830997"/>
          </a:xfrm>
          <a:prstGeom prst="rect">
            <a:avLst/>
          </a:prstGeom>
          <a:noFill/>
        </p:spPr>
        <p:txBody>
          <a:bodyPr wrap="square" rtlCol="0">
            <a:spAutoFit/>
          </a:bodyPr>
          <a:lstStyle/>
          <a:p>
            <a:r>
              <a:rPr lang="en-GB" sz="2400" dirty="0"/>
              <a:t>The historical connections between Inkpen and the broader national shifts during the Interregnum period:</a:t>
            </a:r>
            <a:endParaRPr lang="en-GB" sz="2400" b="1" dirty="0"/>
          </a:p>
        </p:txBody>
      </p:sp>
      <p:graphicFrame>
        <p:nvGraphicFramePr>
          <p:cNvPr id="3" name="Table 2">
            <a:extLst>
              <a:ext uri="{FF2B5EF4-FFF2-40B4-BE49-F238E27FC236}">
                <a16:creationId xmlns:a16="http://schemas.microsoft.com/office/drawing/2014/main" id="{B5EDDB93-8CBA-7F9E-E8B3-A0E10FA5F404}"/>
              </a:ext>
            </a:extLst>
          </p:cNvPr>
          <p:cNvGraphicFramePr>
            <a:graphicFrameLocks noGrp="1"/>
          </p:cNvGraphicFramePr>
          <p:nvPr>
            <p:extLst>
              <p:ext uri="{D42A27DB-BD31-4B8C-83A1-F6EECF244321}">
                <p14:modId xmlns:p14="http://schemas.microsoft.com/office/powerpoint/2010/main" val="2878970842"/>
              </p:ext>
            </p:extLst>
          </p:nvPr>
        </p:nvGraphicFramePr>
        <p:xfrm>
          <a:off x="838200" y="1548785"/>
          <a:ext cx="9413240" cy="4815839"/>
        </p:xfrm>
        <a:graphic>
          <a:graphicData uri="http://schemas.openxmlformats.org/drawingml/2006/table">
            <a:tbl>
              <a:tblPr firstRow="1" firstCol="1" bandRow="1">
                <a:tableStyleId>{5C22544A-7EE6-4342-B048-85BDC9FD1C3A}</a:tableStyleId>
              </a:tblPr>
              <a:tblGrid>
                <a:gridCol w="2321560">
                  <a:extLst>
                    <a:ext uri="{9D8B030D-6E8A-4147-A177-3AD203B41FA5}">
                      <a16:colId xmlns:a16="http://schemas.microsoft.com/office/drawing/2014/main" val="869642956"/>
                    </a:ext>
                  </a:extLst>
                </a:gridCol>
                <a:gridCol w="7091680">
                  <a:extLst>
                    <a:ext uri="{9D8B030D-6E8A-4147-A177-3AD203B41FA5}">
                      <a16:colId xmlns:a16="http://schemas.microsoft.com/office/drawing/2014/main" val="2511427196"/>
                    </a:ext>
                  </a:extLst>
                </a:gridCol>
              </a:tblGrid>
              <a:tr h="382462">
                <a:tc>
                  <a:txBody>
                    <a:bodyPr/>
                    <a:lstStyle/>
                    <a:p>
                      <a:pPr>
                        <a:lnSpc>
                          <a:spcPct val="107000"/>
                        </a:lnSpc>
                        <a:spcAft>
                          <a:spcPts val="800"/>
                        </a:spcAft>
                        <a:buNone/>
                      </a:pPr>
                      <a:r>
                        <a:rPr lang="en-GB" sz="1800" kern="100">
                          <a:effectLst/>
                        </a:rPr>
                        <a:t>Theme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Details Relating to Inkpen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993554868"/>
                  </a:ext>
                </a:extLst>
              </a:tr>
              <a:tr h="1102766">
                <a:tc>
                  <a:txBody>
                    <a:bodyPr/>
                    <a:lstStyle/>
                    <a:p>
                      <a:pPr>
                        <a:lnSpc>
                          <a:spcPct val="107000"/>
                        </a:lnSpc>
                        <a:spcAft>
                          <a:spcPts val="800"/>
                        </a:spcAft>
                        <a:buNone/>
                      </a:pPr>
                      <a:r>
                        <a:rPr lang="en-GB" sz="1800" kern="100" dirty="0">
                          <a:effectLst/>
                        </a:rPr>
                        <a:t>Local Land &amp; Governance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Westcourt Manor remained influential; possible impact from Commonwealth land reforms and taxation.</a:t>
                      </a:r>
                      <a:br>
                        <a:rPr lang="en-GB" sz="1800" kern="100">
                          <a:effectLst/>
                        </a:rPr>
                      </a:br>
                      <a:r>
                        <a:rPr lang="en-GB" sz="1800" kern="100">
                          <a:effectLst/>
                        </a:rPr>
                        <a:t>- Village structure retained its Saxon and medieval layout.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26349913"/>
                  </a:ext>
                </a:extLst>
              </a:tr>
              <a:tr h="742615">
                <a:tc>
                  <a:txBody>
                    <a:bodyPr/>
                    <a:lstStyle/>
                    <a:p>
                      <a:pPr>
                        <a:lnSpc>
                          <a:spcPct val="107000"/>
                        </a:lnSpc>
                        <a:spcAft>
                          <a:spcPts val="800"/>
                        </a:spcAft>
                        <a:buNone/>
                      </a:pPr>
                      <a:r>
                        <a:rPr lang="en-GB" sz="1800" kern="100" dirty="0">
                          <a:effectLst/>
                        </a:rPr>
                        <a:t>Religious Life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dirty="0">
                          <a:effectLst/>
                        </a:rPr>
                        <a:t>- St. Michael’s Church likely saw Puritan reforms: simplified worship, suppression of festivals, possible clergy replacement.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43204294"/>
                  </a:ext>
                </a:extLst>
              </a:tr>
              <a:tr h="742615">
                <a:tc>
                  <a:txBody>
                    <a:bodyPr/>
                    <a:lstStyle/>
                    <a:p>
                      <a:pPr>
                        <a:lnSpc>
                          <a:spcPct val="107000"/>
                        </a:lnSpc>
                        <a:spcAft>
                          <a:spcPts val="800"/>
                        </a:spcAft>
                        <a:buNone/>
                      </a:pPr>
                      <a:r>
                        <a:rPr lang="en-GB" sz="1800" kern="100" dirty="0">
                          <a:effectLst/>
                        </a:rPr>
                        <a:t>Cultural Footprints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dirty="0">
                          <a:effectLst/>
                        </a:rPr>
                        <a:t>- Gallows Down's double gibbet, from the 1670s, reflects post-Interregnum tensions. </a:t>
                      </a:r>
                      <a:r>
                        <a:rPr lang="en-GB" sz="1800" kern="100">
                          <a:effectLst/>
                        </a:rPr>
                        <a:t>It was later </a:t>
                      </a:r>
                      <a:r>
                        <a:rPr lang="en-GB" sz="1800" kern="100" dirty="0">
                          <a:effectLst/>
                        </a:rPr>
                        <a:t>featured in Black Legend film with local participation.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05715142"/>
                  </a:ext>
                </a:extLst>
              </a:tr>
              <a:tr h="1102766">
                <a:tc>
                  <a:txBody>
                    <a:bodyPr/>
                    <a:lstStyle/>
                    <a:p>
                      <a:pPr>
                        <a:lnSpc>
                          <a:spcPct val="107000"/>
                        </a:lnSpc>
                        <a:spcAft>
                          <a:spcPts val="800"/>
                        </a:spcAft>
                        <a:buNone/>
                      </a:pPr>
                      <a:r>
                        <a:rPr lang="en-GB" sz="1800" kern="100" dirty="0">
                          <a:effectLst/>
                        </a:rPr>
                        <a:t>Historical Records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 Tithe maps, graveyard inscriptions, and audio recordings (1975) maintained by Inkpen History Society.</a:t>
                      </a:r>
                      <a:br>
                        <a:rPr lang="en-GB" sz="1800" kern="100">
                          <a:effectLst/>
                        </a:rPr>
                      </a:br>
                      <a:r>
                        <a:rPr lang="en-GB" sz="1800" kern="100">
                          <a:effectLst/>
                        </a:rPr>
                        <a:t>- Possible insights into Commonwealth-era social fabric.</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63958506"/>
                  </a:ext>
                </a:extLst>
              </a:tr>
              <a:tr h="742615">
                <a:tc>
                  <a:txBody>
                    <a:bodyPr/>
                    <a:lstStyle/>
                    <a:p>
                      <a:pPr>
                        <a:lnSpc>
                          <a:spcPct val="107000"/>
                        </a:lnSpc>
                        <a:spcAft>
                          <a:spcPts val="800"/>
                        </a:spcAft>
                        <a:buNone/>
                      </a:pPr>
                      <a:r>
                        <a:rPr lang="en-GB" sz="1800" kern="100" dirty="0">
                          <a:effectLst/>
                        </a:rPr>
                        <a:t>Archaeological Insights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dirty="0">
                          <a:effectLst/>
                        </a:rPr>
                        <a:t>- Surveys by Berkshire Archaeological Society found habitation layers and Saxon remains—evidence of village resilience through turbulent periods.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03170323"/>
                  </a:ext>
                </a:extLst>
              </a:tr>
            </a:tbl>
          </a:graphicData>
        </a:graphic>
      </p:graphicFrame>
    </p:spTree>
    <p:extLst>
      <p:ext uri="{BB962C8B-B14F-4D97-AF65-F5344CB8AC3E}">
        <p14:creationId xmlns:p14="http://schemas.microsoft.com/office/powerpoint/2010/main" val="24458488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0354-6240-1203-C0C3-61279FA12CF4}"/>
            </a:ext>
          </a:extLst>
        </p:cNvPr>
        <p:cNvGrpSpPr/>
        <p:nvPr/>
      </p:nvGrpSpPr>
      <p:grpSpPr>
        <a:xfrm>
          <a:off x="0" y="0"/>
          <a:ext cx="0" cy="0"/>
          <a:chOff x="0" y="0"/>
          <a:chExt cx="0" cy="0"/>
        </a:xfrm>
      </p:grpSpPr>
    </p:spTree>
    <p:extLst>
      <p:ext uri="{BB962C8B-B14F-4D97-AF65-F5344CB8AC3E}">
        <p14:creationId xmlns:p14="http://schemas.microsoft.com/office/powerpoint/2010/main" val="865328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0841-0BA3-CA13-3A30-D281935AE340}"/>
            </a:ext>
          </a:extLst>
        </p:cNvPr>
        <p:cNvGrpSpPr/>
        <p:nvPr/>
      </p:nvGrpSpPr>
      <p:grpSpPr>
        <a:xfrm>
          <a:off x="0" y="0"/>
          <a:ext cx="0" cy="0"/>
          <a:chOff x="0" y="0"/>
          <a:chExt cx="0" cy="0"/>
        </a:xfrm>
      </p:grpSpPr>
    </p:spTree>
    <p:extLst>
      <p:ext uri="{BB962C8B-B14F-4D97-AF65-F5344CB8AC3E}">
        <p14:creationId xmlns:p14="http://schemas.microsoft.com/office/powerpoint/2010/main" val="2698152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92F6A-47D5-5174-BD7A-A4D4108889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7A220C-E9A1-7CFA-96E9-FFBE1CBC6F2A}"/>
              </a:ext>
            </a:extLst>
          </p:cNvPr>
          <p:cNvSpPr txBox="1"/>
          <p:nvPr/>
        </p:nvSpPr>
        <p:spPr>
          <a:xfrm>
            <a:off x="1212112" y="376268"/>
            <a:ext cx="4348480" cy="523220"/>
          </a:xfrm>
          <a:prstGeom prst="rect">
            <a:avLst/>
          </a:prstGeom>
          <a:noFill/>
        </p:spPr>
        <p:txBody>
          <a:bodyPr wrap="square">
            <a:spAutoFit/>
          </a:bodyPr>
          <a:lstStyle/>
          <a:p>
            <a:r>
              <a:rPr lang="en-GB" sz="2800" b="1" dirty="0">
                <a:solidFill>
                  <a:srgbClr val="FF0000"/>
                </a:solidFill>
              </a:rPr>
              <a:t>Fines and Compensation</a:t>
            </a:r>
            <a:endParaRPr lang="en-GB" sz="2400" dirty="0">
              <a:solidFill>
                <a:srgbClr val="FF0000"/>
              </a:solidFill>
            </a:endParaRPr>
          </a:p>
        </p:txBody>
      </p:sp>
      <p:sp>
        <p:nvSpPr>
          <p:cNvPr id="4" name="TextBox 3">
            <a:extLst>
              <a:ext uri="{FF2B5EF4-FFF2-40B4-BE49-F238E27FC236}">
                <a16:creationId xmlns:a16="http://schemas.microsoft.com/office/drawing/2014/main" id="{B03D492E-6A42-1558-6219-0840CECEB468}"/>
              </a:ext>
            </a:extLst>
          </p:cNvPr>
          <p:cNvSpPr txBox="1"/>
          <p:nvPr/>
        </p:nvSpPr>
        <p:spPr>
          <a:xfrm>
            <a:off x="1212112" y="1054433"/>
            <a:ext cx="9643730" cy="5539978"/>
          </a:xfrm>
          <a:prstGeom prst="rect">
            <a:avLst/>
          </a:prstGeom>
          <a:noFill/>
        </p:spPr>
        <p:txBody>
          <a:bodyPr wrap="square" rtlCol="0">
            <a:spAutoFit/>
          </a:bodyPr>
          <a:lstStyle/>
          <a:p>
            <a:r>
              <a:rPr lang="en-GB" sz="2200" b="1" dirty="0">
                <a:solidFill>
                  <a:schemeClr val="tx2"/>
                </a:solidFill>
              </a:rPr>
              <a:t>Wergild: Paid to the victim’s family. For example:</a:t>
            </a:r>
          </a:p>
          <a:p>
            <a:pPr lvl="1"/>
            <a:r>
              <a:rPr lang="en-GB" sz="2200" b="1" dirty="0"/>
              <a:t>Thegns</a:t>
            </a:r>
            <a:r>
              <a:rPr lang="en-GB" sz="2200" dirty="0"/>
              <a:t>: </a:t>
            </a:r>
            <a:r>
              <a:rPr lang="en-GB" sz="2200" b="1" dirty="0"/>
              <a:t>100 shillings</a:t>
            </a:r>
          </a:p>
          <a:p>
            <a:pPr lvl="1"/>
            <a:r>
              <a:rPr lang="en-GB" sz="2200" b="1" dirty="0"/>
              <a:t>Serf: 40 shillings</a:t>
            </a:r>
          </a:p>
          <a:p>
            <a:r>
              <a:rPr lang="en-GB" sz="2200" b="1" dirty="0" err="1">
                <a:solidFill>
                  <a:schemeClr val="tx2"/>
                </a:solidFill>
              </a:rPr>
              <a:t>Botgild</a:t>
            </a:r>
            <a:r>
              <a:rPr lang="en-GB" sz="2200" b="1" dirty="0">
                <a:solidFill>
                  <a:schemeClr val="tx2"/>
                </a:solidFill>
              </a:rPr>
              <a:t>: </a:t>
            </a:r>
            <a:r>
              <a:rPr lang="en-GB" sz="2200" b="1" dirty="0"/>
              <a:t>Compensation for injuries (e.g., 60 shillings for a nose, 9 for a toe).</a:t>
            </a:r>
          </a:p>
          <a:p>
            <a:br>
              <a:rPr lang="en-GB" sz="1200" b="1" dirty="0"/>
            </a:br>
            <a:r>
              <a:rPr lang="en-GB" sz="2200" b="1" dirty="0">
                <a:solidFill>
                  <a:schemeClr val="tx2"/>
                </a:solidFill>
              </a:rPr>
              <a:t>Corporal and Public Punishment</a:t>
            </a:r>
          </a:p>
          <a:p>
            <a:r>
              <a:rPr lang="en-GB" sz="2200" b="1" dirty="0"/>
              <a:t>Stocks or pillory: </a:t>
            </a:r>
            <a:r>
              <a:rPr lang="en-GB" sz="2200" dirty="0"/>
              <a:t>Public humiliation in the village </a:t>
            </a:r>
            <a:r>
              <a:rPr lang="en-GB" sz="2200" dirty="0" err="1"/>
              <a:t>center</a:t>
            </a:r>
            <a:r>
              <a:rPr lang="en-GB" sz="2200" dirty="0"/>
              <a:t>.</a:t>
            </a:r>
          </a:p>
          <a:p>
            <a:r>
              <a:rPr lang="en-GB" sz="2200" b="1" dirty="0"/>
              <a:t>Mutilation: </a:t>
            </a:r>
            <a:r>
              <a:rPr lang="en-GB" sz="2200" dirty="0"/>
              <a:t>Repeat offenders might lose a hand or ear.</a:t>
            </a:r>
          </a:p>
          <a:p>
            <a:br>
              <a:rPr lang="en-GB" sz="1200" b="1" dirty="0">
                <a:solidFill>
                  <a:schemeClr val="tx2"/>
                </a:solidFill>
              </a:rPr>
            </a:br>
            <a:r>
              <a:rPr lang="en-GB" sz="2200" b="1" dirty="0">
                <a:solidFill>
                  <a:schemeClr val="tx2"/>
                </a:solidFill>
              </a:rPr>
              <a:t>Trial by Ordeal</a:t>
            </a:r>
          </a:p>
          <a:p>
            <a:r>
              <a:rPr lang="en-GB" sz="2200" b="1" dirty="0"/>
              <a:t>Hot iron or boiling water: </a:t>
            </a:r>
            <a:r>
              <a:rPr lang="en-GB" sz="2200" dirty="0"/>
              <a:t>Used when guilt couldn’t be proven by witnesses.</a:t>
            </a:r>
          </a:p>
          <a:p>
            <a:r>
              <a:rPr lang="en-GB" sz="2200" b="1" dirty="0"/>
              <a:t>Cold water: </a:t>
            </a:r>
            <a:r>
              <a:rPr lang="en-GB" sz="2200" dirty="0"/>
              <a:t>Floating meant guilt; sinking meant innocence (but risky).</a:t>
            </a:r>
          </a:p>
          <a:p>
            <a:br>
              <a:rPr lang="en-GB" sz="1100" b="1" dirty="0"/>
            </a:br>
            <a:r>
              <a:rPr lang="en-GB" sz="2200" b="1" dirty="0">
                <a:solidFill>
                  <a:schemeClr val="tx2"/>
                </a:solidFill>
              </a:rPr>
              <a:t>Other Sentences</a:t>
            </a:r>
          </a:p>
          <a:p>
            <a:r>
              <a:rPr lang="en-GB" sz="2200" b="1" dirty="0"/>
              <a:t>Exile: </a:t>
            </a:r>
            <a:r>
              <a:rPr lang="en-GB" sz="2200" dirty="0"/>
              <a:t>Banishment from the village.</a:t>
            </a:r>
          </a:p>
          <a:p>
            <a:r>
              <a:rPr lang="en-GB" sz="2200" b="1" dirty="0"/>
              <a:t>Slavery: </a:t>
            </a:r>
            <a:r>
              <a:rPr lang="en-GB" sz="2200" dirty="0"/>
              <a:t>If unable to pay fines.</a:t>
            </a:r>
          </a:p>
          <a:p>
            <a:r>
              <a:rPr lang="en-GB" sz="2200" b="1" dirty="0"/>
              <a:t>Execution: </a:t>
            </a:r>
            <a:r>
              <a:rPr lang="en-GB" sz="2200" dirty="0"/>
              <a:t>Reserved for treason or serious repeat offenses.</a:t>
            </a:r>
          </a:p>
        </p:txBody>
      </p:sp>
    </p:spTree>
    <p:extLst>
      <p:ext uri="{BB962C8B-B14F-4D97-AF65-F5344CB8AC3E}">
        <p14:creationId xmlns:p14="http://schemas.microsoft.com/office/powerpoint/2010/main" val="10119765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A1FC9-E7AD-7332-667C-EDBAB2BD7820}"/>
            </a:ext>
          </a:extLst>
        </p:cNvPr>
        <p:cNvGrpSpPr/>
        <p:nvPr/>
      </p:nvGrpSpPr>
      <p:grpSpPr>
        <a:xfrm>
          <a:off x="0" y="0"/>
          <a:ext cx="0" cy="0"/>
          <a:chOff x="0" y="0"/>
          <a:chExt cx="0" cy="0"/>
        </a:xfrm>
      </p:grpSpPr>
    </p:spTree>
    <p:extLst>
      <p:ext uri="{BB962C8B-B14F-4D97-AF65-F5344CB8AC3E}">
        <p14:creationId xmlns:p14="http://schemas.microsoft.com/office/powerpoint/2010/main" val="4182524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A6AAF-EFF6-9231-8DA9-EED4BE7653C7}"/>
              </a:ext>
            </a:extLst>
          </p:cNvPr>
          <p:cNvSpPr txBox="1"/>
          <p:nvPr/>
        </p:nvSpPr>
        <p:spPr>
          <a:xfrm>
            <a:off x="1204912" y="612844"/>
            <a:ext cx="9782175" cy="5632311"/>
          </a:xfrm>
          <a:prstGeom prst="rect">
            <a:avLst/>
          </a:prstGeom>
          <a:noFill/>
        </p:spPr>
        <p:txBody>
          <a:bodyPr wrap="square" rtlCol="0">
            <a:spAutoFit/>
          </a:bodyPr>
          <a:lstStyle/>
          <a:p>
            <a:r>
              <a:rPr lang="en-GB" sz="3600" b="1" dirty="0"/>
              <a:t>Standard Crimes &amp; Punishments</a:t>
            </a:r>
            <a:endParaRPr lang="en-GB" sz="3600" dirty="0"/>
          </a:p>
          <a:p>
            <a:pPr lvl="0"/>
            <a:r>
              <a:rPr lang="en-GB" sz="3600" b="1" dirty="0"/>
              <a:t>Theft</a:t>
            </a:r>
            <a:r>
              <a:rPr lang="en-GB" sz="3600" dirty="0"/>
              <a:t>: Hanging or fines (hand-cutting for repeat offenders).</a:t>
            </a:r>
          </a:p>
          <a:p>
            <a:pPr lvl="0"/>
            <a:r>
              <a:rPr lang="en-GB" sz="3600" b="1" dirty="0"/>
              <a:t>Murder</a:t>
            </a:r>
            <a:r>
              <a:rPr lang="en-GB" sz="3600" dirty="0"/>
              <a:t>: Paid via </a:t>
            </a:r>
            <a:r>
              <a:rPr lang="en-GB" sz="3600" b="1" dirty="0"/>
              <a:t>wergild</a:t>
            </a:r>
            <a:r>
              <a:rPr lang="en-GB" sz="3600" dirty="0"/>
              <a:t> or execution if unpaid.</a:t>
            </a:r>
          </a:p>
          <a:p>
            <a:pPr lvl="0"/>
            <a:r>
              <a:rPr lang="en-GB" sz="3600" b="1" dirty="0"/>
              <a:t>Treason</a:t>
            </a:r>
            <a:r>
              <a:rPr lang="en-GB" sz="3600" dirty="0"/>
              <a:t>: Death (e.g., betraying a lord).</a:t>
            </a:r>
          </a:p>
          <a:p>
            <a:pPr lvl="0"/>
            <a:r>
              <a:rPr lang="en-GB" sz="3600" b="1" dirty="0">
                <a:highlight>
                  <a:srgbClr val="FFFF00"/>
                </a:highlight>
              </a:rPr>
              <a:t>Witchcraft</a:t>
            </a:r>
            <a:r>
              <a:rPr lang="en-GB" sz="3600" dirty="0">
                <a:highlight>
                  <a:srgbClr val="FFFF00"/>
                </a:highlight>
              </a:rPr>
              <a:t>: Fines or exile </a:t>
            </a:r>
            <a:r>
              <a:rPr lang="en-GB" sz="3600" dirty="0"/>
              <a:t>(later, under Christian law, death).</a:t>
            </a:r>
          </a:p>
          <a:p>
            <a:r>
              <a:rPr lang="en-GB" sz="3600" b="1" dirty="0"/>
              <a:t>Adultery</a:t>
            </a:r>
            <a:r>
              <a:rPr lang="en-GB" sz="3600" dirty="0"/>
              <a:t>: Fines (more severe for women).</a:t>
            </a:r>
            <a:br>
              <a:rPr lang="en-GB" sz="3600" dirty="0"/>
            </a:br>
            <a:r>
              <a:rPr lang="en-GB" sz="3600" b="1" dirty="0"/>
              <a:t>Outlawry</a:t>
            </a:r>
            <a:r>
              <a:rPr lang="en-GB" sz="3600" dirty="0"/>
              <a:t>: Exile (effectively a death sentence—anyone could kill an outlaw).</a:t>
            </a:r>
          </a:p>
        </p:txBody>
      </p:sp>
    </p:spTree>
    <p:extLst>
      <p:ext uri="{BB962C8B-B14F-4D97-AF65-F5344CB8AC3E}">
        <p14:creationId xmlns:p14="http://schemas.microsoft.com/office/powerpoint/2010/main" val="148225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A8A17-5184-6C4B-DC5B-02B8BDBC2DDC}"/>
              </a:ext>
            </a:extLst>
          </p:cNvPr>
          <p:cNvSpPr txBox="1"/>
          <p:nvPr/>
        </p:nvSpPr>
        <p:spPr>
          <a:xfrm>
            <a:off x="2301240" y="2459504"/>
            <a:ext cx="7589520" cy="1938992"/>
          </a:xfrm>
          <a:prstGeom prst="rect">
            <a:avLst/>
          </a:prstGeom>
          <a:noFill/>
        </p:spPr>
        <p:txBody>
          <a:bodyPr wrap="square" rtlCol="0">
            <a:spAutoFit/>
          </a:bodyPr>
          <a:lstStyle/>
          <a:p>
            <a:pPr algn="ctr"/>
            <a:r>
              <a:rPr lang="en-GB" sz="6000" dirty="0"/>
              <a:t>What did the get up to during their Holidays</a:t>
            </a:r>
          </a:p>
        </p:txBody>
      </p:sp>
    </p:spTree>
    <p:extLst>
      <p:ext uri="{BB962C8B-B14F-4D97-AF65-F5344CB8AC3E}">
        <p14:creationId xmlns:p14="http://schemas.microsoft.com/office/powerpoint/2010/main" val="404587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D20A54-A557-23E9-23C3-5296BEBD2C09}"/>
              </a:ext>
            </a:extLst>
          </p:cNvPr>
          <p:cNvSpPr txBox="1"/>
          <p:nvPr/>
        </p:nvSpPr>
        <p:spPr>
          <a:xfrm>
            <a:off x="1310640" y="505122"/>
            <a:ext cx="9570720" cy="5847755"/>
          </a:xfrm>
          <a:prstGeom prst="rect">
            <a:avLst/>
          </a:prstGeom>
          <a:noFill/>
        </p:spPr>
        <p:txBody>
          <a:bodyPr wrap="square">
            <a:spAutoFit/>
          </a:bodyPr>
          <a:lstStyle/>
          <a:p>
            <a:pPr>
              <a:buNone/>
            </a:pPr>
            <a:r>
              <a:rPr lang="en-GB" sz="2400" b="1" dirty="0"/>
              <a:t>Seasonal and Lunar Festivals (Holidays)</a:t>
            </a:r>
            <a:br>
              <a:rPr lang="en-GB" sz="1200" b="1" dirty="0"/>
            </a:br>
            <a:endParaRPr lang="en-GB" sz="1200" b="1" dirty="0"/>
          </a:p>
          <a:p>
            <a:pPr>
              <a:buFont typeface="Arial" panose="020B0604020202020204" pitchFamily="34" charset="0"/>
              <a:buChar char="•"/>
            </a:pPr>
            <a:r>
              <a:rPr lang="en-GB" sz="2200" b="1" dirty="0" err="1"/>
              <a:t>Mōdraniht</a:t>
            </a:r>
            <a:r>
              <a:rPr lang="en-GB" sz="2200" b="1" dirty="0"/>
              <a:t> (Mothers’ Night)</a:t>
            </a:r>
            <a:r>
              <a:rPr lang="en-GB" sz="2200" dirty="0"/>
              <a:t>: Celebrated on what we now call Christmas Eve, this was a sacred night </a:t>
            </a:r>
            <a:r>
              <a:rPr lang="en-GB" sz="2200" dirty="0" err="1"/>
              <a:t>honoring</a:t>
            </a:r>
            <a:r>
              <a:rPr lang="en-GB" sz="2200" dirty="0"/>
              <a:t> maternal figures and fertility. It marked the beginning of the new year.</a:t>
            </a:r>
          </a:p>
          <a:p>
            <a:pPr>
              <a:buFont typeface="Arial" panose="020B0604020202020204" pitchFamily="34" charset="0"/>
              <a:buChar char="•"/>
            </a:pPr>
            <a:r>
              <a:rPr lang="en-GB" sz="2200" b="1" dirty="0" err="1"/>
              <a:t>Ēosturdæġ</a:t>
            </a:r>
            <a:r>
              <a:rPr lang="en-GB" sz="2200" b="1" dirty="0"/>
              <a:t> (Eostre’s Day)</a:t>
            </a:r>
            <a:r>
              <a:rPr lang="en-GB" sz="2200" dirty="0"/>
              <a:t>: A spring festival named after the goddess Eostre, associated with dawn and renewal. It likely involved feasting and fertility rites — and yes, it’s the root of our modern Easter.</a:t>
            </a:r>
          </a:p>
          <a:p>
            <a:pPr>
              <a:buFont typeface="Arial" panose="020B0604020202020204" pitchFamily="34" charset="0"/>
              <a:buChar char="•"/>
            </a:pPr>
            <a:r>
              <a:rPr lang="en-GB" sz="2200" b="1" dirty="0" err="1"/>
              <a:t>Midsumor</a:t>
            </a:r>
            <a:r>
              <a:rPr lang="en-GB" sz="2200" dirty="0"/>
              <a:t>: Held around the summer solstice, this was a celebration of light, warmth, and abundance.</a:t>
            </a:r>
          </a:p>
          <a:p>
            <a:pPr>
              <a:buFont typeface="Arial" panose="020B0604020202020204" pitchFamily="34" charset="0"/>
              <a:buChar char="•"/>
            </a:pPr>
            <a:r>
              <a:rPr lang="en-GB" sz="2200" b="1" dirty="0" err="1"/>
              <a:t>Winterfylleþ</a:t>
            </a:r>
            <a:r>
              <a:rPr lang="en-GB" sz="2200" dirty="0"/>
              <a:t>: The “winter full moon” festival, marking the start of winter. It was tied to lunar cycles and may have involved offerings for protection and survival.</a:t>
            </a:r>
          </a:p>
          <a:p>
            <a:pPr>
              <a:buFont typeface="Arial" panose="020B0604020202020204" pitchFamily="34" charset="0"/>
              <a:buChar char="•"/>
            </a:pPr>
            <a:r>
              <a:rPr lang="en-GB" sz="2200" b="1" dirty="0" err="1"/>
              <a:t>Blōtmōnaþ</a:t>
            </a:r>
            <a:r>
              <a:rPr lang="en-GB" sz="2200" b="1" dirty="0"/>
              <a:t> (Blood Month)</a:t>
            </a:r>
            <a:r>
              <a:rPr lang="en-GB" sz="2200" dirty="0"/>
              <a:t>: November was the time for ritual animal sacrifices, both for food and spiritual purposes. It was a practical and sacred preparation for winter.</a:t>
            </a:r>
          </a:p>
          <a:p>
            <a:pPr>
              <a:buFont typeface="Arial" panose="020B0604020202020204" pitchFamily="34" charset="0"/>
              <a:buChar char="•"/>
            </a:pPr>
            <a:r>
              <a:rPr lang="en-GB" sz="2200" b="1" dirty="0" err="1"/>
              <a:t>Ġēola</a:t>
            </a:r>
            <a:r>
              <a:rPr lang="en-GB" sz="2200" b="1" dirty="0"/>
              <a:t> (Yule)</a:t>
            </a:r>
            <a:r>
              <a:rPr lang="en-GB" sz="2200" dirty="0"/>
              <a:t>: A midwinter celebration that later merged with Christian Christmas. It spanned several days and involved feasting, gift-giving, and </a:t>
            </a:r>
            <a:r>
              <a:rPr lang="en-GB" sz="2200" dirty="0" err="1"/>
              <a:t>honoring</a:t>
            </a:r>
            <a:r>
              <a:rPr lang="en-GB" sz="2200" dirty="0"/>
              <a:t> ancestors.</a:t>
            </a:r>
          </a:p>
        </p:txBody>
      </p:sp>
    </p:spTree>
    <p:extLst>
      <p:ext uri="{BB962C8B-B14F-4D97-AF65-F5344CB8AC3E}">
        <p14:creationId xmlns:p14="http://schemas.microsoft.com/office/powerpoint/2010/main" val="130171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5DBD4A-4C74-D902-4D46-6C3D5DB17711}"/>
              </a:ext>
            </a:extLst>
          </p:cNvPr>
          <p:cNvSpPr txBox="1"/>
          <p:nvPr/>
        </p:nvSpPr>
        <p:spPr>
          <a:xfrm>
            <a:off x="767080" y="505122"/>
            <a:ext cx="10657840" cy="5847755"/>
          </a:xfrm>
          <a:prstGeom prst="rect">
            <a:avLst/>
          </a:prstGeom>
          <a:noFill/>
        </p:spPr>
        <p:txBody>
          <a:bodyPr wrap="square">
            <a:spAutoFit/>
          </a:bodyPr>
          <a:lstStyle/>
          <a:p>
            <a:pPr>
              <a:buNone/>
            </a:pPr>
            <a:r>
              <a:rPr lang="en-GB" sz="2200" dirty="0">
                <a:solidFill>
                  <a:srgbClr val="C00000"/>
                </a:solidFill>
              </a:rPr>
              <a:t>Rituals and Offerings</a:t>
            </a:r>
          </a:p>
          <a:p>
            <a:pPr>
              <a:buFont typeface="Arial" panose="020B0604020202020204" pitchFamily="34" charset="0"/>
              <a:buChar char="•"/>
            </a:pPr>
            <a:r>
              <a:rPr lang="en-GB" sz="2200" b="1" dirty="0" err="1"/>
              <a:t>Blōt</a:t>
            </a:r>
            <a:r>
              <a:rPr lang="en-GB" sz="2200" b="1" dirty="0"/>
              <a:t> (sacrificial rites)</a:t>
            </a:r>
            <a:r>
              <a:rPr lang="en-GB" sz="2200" dirty="0"/>
              <a:t>: Animals were offered to gods or spirits, especially during </a:t>
            </a:r>
            <a:r>
              <a:rPr lang="en-GB" sz="2200" dirty="0" err="1"/>
              <a:t>Blōtmōnaþ</a:t>
            </a:r>
            <a:r>
              <a:rPr lang="en-GB" sz="2200" dirty="0"/>
              <a:t> (Blood Month), to ensure good harvests or protection through winter.</a:t>
            </a:r>
          </a:p>
          <a:p>
            <a:pPr>
              <a:buFont typeface="Arial" panose="020B0604020202020204" pitchFamily="34" charset="0"/>
              <a:buChar char="•"/>
            </a:pPr>
            <a:r>
              <a:rPr lang="en-GB" sz="2200" b="1" dirty="0"/>
              <a:t>Feasting</a:t>
            </a:r>
            <a:r>
              <a:rPr lang="en-GB" sz="2200" dirty="0"/>
              <a:t>: Communal meals were central—meat from sacrifices, ale, bread, and seasonal produce were shared in longhouses or open-air gatherings.</a:t>
            </a:r>
          </a:p>
          <a:p>
            <a:pPr>
              <a:buFont typeface="Arial" panose="020B0604020202020204" pitchFamily="34" charset="0"/>
              <a:buChar char="•"/>
            </a:pPr>
            <a:r>
              <a:rPr lang="en-GB" sz="2200" b="1" dirty="0"/>
              <a:t>Bonfires and fire rituals</a:t>
            </a:r>
            <a:r>
              <a:rPr lang="en-GB" sz="2200" dirty="0"/>
              <a:t>: Especially during </a:t>
            </a:r>
            <a:r>
              <a:rPr lang="en-GB" sz="2200" dirty="0" err="1"/>
              <a:t>Ġēola</a:t>
            </a:r>
            <a:r>
              <a:rPr lang="en-GB" sz="2200" dirty="0"/>
              <a:t> (Yule) and </a:t>
            </a:r>
            <a:r>
              <a:rPr lang="en-GB" sz="2200" dirty="0" err="1"/>
              <a:t>Midsumor</a:t>
            </a:r>
            <a:r>
              <a:rPr lang="en-GB" sz="2200" dirty="0"/>
              <a:t>, fire symbolized renewal, protection, and the sun’s power.</a:t>
            </a:r>
          </a:p>
          <a:p>
            <a:pPr>
              <a:buNone/>
            </a:pPr>
            <a:r>
              <a:rPr lang="en-GB" sz="2200" dirty="0">
                <a:solidFill>
                  <a:srgbClr val="C00000"/>
                </a:solidFill>
              </a:rPr>
              <a:t>Storytelling and Music</a:t>
            </a:r>
          </a:p>
          <a:p>
            <a:pPr>
              <a:buFont typeface="Arial" panose="020B0604020202020204" pitchFamily="34" charset="0"/>
              <a:buChar char="•"/>
            </a:pPr>
            <a:r>
              <a:rPr lang="en-GB" sz="2200" b="1" dirty="0"/>
              <a:t>Scops (bards)</a:t>
            </a:r>
            <a:r>
              <a:rPr lang="en-GB" sz="2200" dirty="0"/>
              <a:t> performed epic tales, like </a:t>
            </a:r>
            <a:r>
              <a:rPr lang="en-GB" sz="2200" i="1" dirty="0"/>
              <a:t>Beowulf</a:t>
            </a:r>
            <a:r>
              <a:rPr lang="en-GB" sz="2200" dirty="0"/>
              <a:t>, accompanied by lyres or harps.</a:t>
            </a:r>
          </a:p>
          <a:p>
            <a:pPr>
              <a:buFont typeface="Arial" panose="020B0604020202020204" pitchFamily="34" charset="0"/>
              <a:buChar char="•"/>
            </a:pPr>
            <a:r>
              <a:rPr lang="en-GB" sz="2200" b="1" dirty="0"/>
              <a:t>Songs and chants</a:t>
            </a:r>
            <a:r>
              <a:rPr lang="en-GB" sz="2200" dirty="0"/>
              <a:t> </a:t>
            </a:r>
            <a:r>
              <a:rPr lang="en-GB" sz="2200" dirty="0" err="1"/>
              <a:t>honored</a:t>
            </a:r>
            <a:r>
              <a:rPr lang="en-GB" sz="2200" dirty="0"/>
              <a:t> gods, ancestors, or seasonal changes.</a:t>
            </a:r>
          </a:p>
          <a:p>
            <a:r>
              <a:rPr lang="en-GB" sz="2200" b="1" dirty="0"/>
              <a:t>Dramatic reenactments</a:t>
            </a:r>
            <a:r>
              <a:rPr lang="en-GB" sz="2200" dirty="0"/>
              <a:t> of mythic events or heroic deeds may have taken place, especially in warrior-centric communities.</a:t>
            </a:r>
            <a:br>
              <a:rPr lang="en-GB" sz="2200" dirty="0"/>
            </a:br>
            <a:r>
              <a:rPr lang="en-GB" sz="2200" dirty="0">
                <a:solidFill>
                  <a:srgbClr val="C00000"/>
                </a:solidFill>
              </a:rPr>
              <a:t>Spiritual Reflection and Community Bonding</a:t>
            </a:r>
          </a:p>
          <a:p>
            <a:r>
              <a:rPr lang="en-GB" sz="2200" b="1" dirty="0" err="1"/>
              <a:t>Honoring</a:t>
            </a:r>
            <a:r>
              <a:rPr lang="en-GB" sz="2200" b="1" dirty="0"/>
              <a:t> ancestors</a:t>
            </a:r>
            <a:r>
              <a:rPr lang="en-GB" sz="2200" dirty="0"/>
              <a:t> through quiet reflection or spoken remembrance.</a:t>
            </a:r>
          </a:p>
          <a:p>
            <a:r>
              <a:rPr lang="en-GB" sz="2200" b="1" dirty="0"/>
              <a:t>Marriage ceremonies or </a:t>
            </a:r>
            <a:r>
              <a:rPr lang="en-GB" sz="2200" b="1" dirty="0" err="1"/>
              <a:t>handfastings</a:t>
            </a:r>
            <a:r>
              <a:rPr lang="en-GB" sz="2200" dirty="0"/>
              <a:t> often aligned with festivals like Eostre or </a:t>
            </a:r>
            <a:r>
              <a:rPr lang="en-GB" sz="2200" dirty="0" err="1"/>
              <a:t>Midsumor</a:t>
            </a:r>
            <a:r>
              <a:rPr lang="en-GB" sz="2200" dirty="0"/>
              <a:t>.</a:t>
            </a:r>
          </a:p>
          <a:p>
            <a:r>
              <a:rPr lang="en-GB" sz="2200" b="1" dirty="0"/>
              <a:t>Games and contests</a:t>
            </a:r>
            <a:r>
              <a:rPr lang="en-GB" sz="2200" dirty="0"/>
              <a:t>—wrestling, archery, or riddles—fostered camaraderie and showcased skill.</a:t>
            </a:r>
          </a:p>
        </p:txBody>
      </p:sp>
    </p:spTree>
    <p:extLst>
      <p:ext uri="{BB962C8B-B14F-4D97-AF65-F5344CB8AC3E}">
        <p14:creationId xmlns:p14="http://schemas.microsoft.com/office/powerpoint/2010/main" val="139569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2B3D17-54E3-9350-327C-0CB0F9BC51BA}"/>
              </a:ext>
            </a:extLst>
          </p:cNvPr>
          <p:cNvSpPr txBox="1"/>
          <p:nvPr/>
        </p:nvSpPr>
        <p:spPr>
          <a:xfrm>
            <a:off x="1417320" y="1197620"/>
            <a:ext cx="9357360" cy="4462760"/>
          </a:xfrm>
          <a:prstGeom prst="rect">
            <a:avLst/>
          </a:prstGeom>
          <a:noFill/>
        </p:spPr>
        <p:txBody>
          <a:bodyPr wrap="square" rtlCol="0">
            <a:spAutoFit/>
          </a:bodyPr>
          <a:lstStyle/>
          <a:p>
            <a:r>
              <a:rPr lang="en-GB" sz="3600" b="1" dirty="0"/>
              <a:t>An Inkpen woman in Anglo-Saxon times (400–1066)</a:t>
            </a:r>
            <a:br>
              <a:rPr lang="en-GB" sz="3600" b="1" dirty="0"/>
            </a:br>
            <a:endParaRPr lang="en-GB" sz="1400" dirty="0"/>
          </a:p>
          <a:p>
            <a:r>
              <a:rPr lang="en-GB" sz="3600" i="1" dirty="0"/>
              <a:t>"I am my own person. I can own land, speak in court, and choose my husband. I weave, I farm, I raise children. The Church respects my prayers, and my morning-gift is mine to keep. Life is hard, but I am not invisible."</a:t>
            </a:r>
            <a:endParaRPr lang="en-GB" sz="3600" dirty="0"/>
          </a:p>
          <a:p>
            <a:endParaRPr lang="en-GB" dirty="0"/>
          </a:p>
        </p:txBody>
      </p:sp>
      <p:pic>
        <p:nvPicPr>
          <p:cNvPr id="3" name="AS woman">
            <a:hlinkClick r:id="" action="ppaction://media"/>
            <a:extLst>
              <a:ext uri="{FF2B5EF4-FFF2-40B4-BE49-F238E27FC236}">
                <a16:creationId xmlns:a16="http://schemas.microsoft.com/office/drawing/2014/main" id="{6B818EDD-201F-6B53-02BF-5C2621BB8A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5050780"/>
            <a:ext cx="609600" cy="609600"/>
          </a:xfrm>
          <a:prstGeom prst="rect">
            <a:avLst/>
          </a:prstGeom>
        </p:spPr>
      </p:pic>
    </p:spTree>
    <p:extLst>
      <p:ext uri="{BB962C8B-B14F-4D97-AF65-F5344CB8AC3E}">
        <p14:creationId xmlns:p14="http://schemas.microsoft.com/office/powerpoint/2010/main" val="11624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190E5-BD84-5B2E-B398-0292CBAABD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4132D7-748E-BE25-BB14-49B601D7FCF6}"/>
              </a:ext>
            </a:extLst>
          </p:cNvPr>
          <p:cNvSpPr txBox="1"/>
          <p:nvPr/>
        </p:nvSpPr>
        <p:spPr>
          <a:xfrm>
            <a:off x="1369060" y="1059120"/>
            <a:ext cx="9453880" cy="4739759"/>
          </a:xfrm>
          <a:prstGeom prst="rect">
            <a:avLst/>
          </a:prstGeom>
          <a:noFill/>
        </p:spPr>
        <p:txBody>
          <a:bodyPr wrap="square" rtlCol="0">
            <a:spAutoFit/>
          </a:bodyPr>
          <a:lstStyle/>
          <a:p>
            <a:r>
              <a:rPr lang="en-GB" sz="3600" b="1" dirty="0"/>
              <a:t>Her Husband</a:t>
            </a:r>
            <a:br>
              <a:rPr lang="en-GB" sz="3600" b="1" dirty="0"/>
            </a:br>
            <a:endParaRPr lang="en-GB" sz="1400" dirty="0"/>
          </a:p>
          <a:p>
            <a:r>
              <a:rPr lang="en-GB" sz="3600" i="1" dirty="0"/>
              <a:t>"I work the land my father worked. I owe my loyalty to my lord and my tithing. If one of us errs, we all pay. I join the hue and cry when trouble stirs, and I stand before the reeve (magistrate)  if accused. I drink ale with my kin, and I pray to the new God, though the old ways linger in my bones. Life is hard, but it is ours."</a:t>
            </a:r>
            <a:endParaRPr lang="en-GB" sz="3600" dirty="0"/>
          </a:p>
        </p:txBody>
      </p:sp>
      <p:pic>
        <p:nvPicPr>
          <p:cNvPr id="3" name="AS man">
            <a:hlinkClick r:id="" action="ppaction://media"/>
            <a:extLst>
              <a:ext uri="{FF2B5EF4-FFF2-40B4-BE49-F238E27FC236}">
                <a16:creationId xmlns:a16="http://schemas.microsoft.com/office/drawing/2014/main" id="{919BDC67-6CD6-E916-0BE0-4538B96A9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09840" y="5494079"/>
            <a:ext cx="609600" cy="609600"/>
          </a:xfrm>
          <a:prstGeom prst="rect">
            <a:avLst/>
          </a:prstGeom>
        </p:spPr>
      </p:pic>
    </p:spTree>
    <p:extLst>
      <p:ext uri="{BB962C8B-B14F-4D97-AF65-F5344CB8AC3E}">
        <p14:creationId xmlns:p14="http://schemas.microsoft.com/office/powerpoint/2010/main" val="42326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7183F-5393-EDC4-0743-FEEFED9A3D1B}"/>
              </a:ext>
            </a:extLst>
          </p:cNvPr>
          <p:cNvSpPr txBox="1"/>
          <p:nvPr/>
        </p:nvSpPr>
        <p:spPr>
          <a:xfrm>
            <a:off x="2456688" y="982176"/>
            <a:ext cx="7278624" cy="4893647"/>
          </a:xfrm>
          <a:prstGeom prst="rect">
            <a:avLst/>
          </a:prstGeom>
          <a:noFill/>
        </p:spPr>
        <p:txBody>
          <a:bodyPr wrap="square" rtlCol="0">
            <a:spAutoFit/>
          </a:bodyPr>
          <a:lstStyle/>
          <a:p>
            <a:pPr algn="ctr"/>
            <a:r>
              <a:rPr lang="en-GB" sz="9600" dirty="0">
                <a:latin typeface="Arial Rounded MT Bold" panose="020F0704030504030204" pitchFamily="34" charset="0"/>
              </a:rPr>
              <a:t>Inkpen Community </a:t>
            </a:r>
            <a:r>
              <a:rPr lang="en-GB" sz="6000" dirty="0">
                <a:latin typeface="Arial Rounded MT Bold" panose="020F0704030504030204" pitchFamily="34" charset="0"/>
              </a:rPr>
              <a:t>From Saxon times to Now</a:t>
            </a:r>
          </a:p>
        </p:txBody>
      </p:sp>
    </p:spTree>
    <p:extLst>
      <p:ext uri="{BB962C8B-B14F-4D97-AF65-F5344CB8AC3E}">
        <p14:creationId xmlns:p14="http://schemas.microsoft.com/office/powerpoint/2010/main" val="2491312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DDB4A-22B0-66F4-8FF4-B354ADF55608}"/>
              </a:ext>
            </a:extLst>
          </p:cNvPr>
          <p:cNvSpPr txBox="1"/>
          <p:nvPr/>
        </p:nvSpPr>
        <p:spPr>
          <a:xfrm>
            <a:off x="1137920" y="505122"/>
            <a:ext cx="9916160" cy="5847755"/>
          </a:xfrm>
          <a:prstGeom prst="rect">
            <a:avLst/>
          </a:prstGeom>
          <a:noFill/>
        </p:spPr>
        <p:txBody>
          <a:bodyPr wrap="square" rtlCol="0">
            <a:spAutoFit/>
          </a:bodyPr>
          <a:lstStyle/>
          <a:p>
            <a:r>
              <a:rPr lang="en-GB" sz="2200" b="1" dirty="0"/>
              <a:t>Life in Inkpen Now.</a:t>
            </a:r>
            <a:br>
              <a:rPr lang="en-GB" sz="2200" dirty="0"/>
            </a:br>
            <a:endParaRPr lang="en-GB" sz="2200" dirty="0"/>
          </a:p>
          <a:p>
            <a:r>
              <a:rPr lang="en-GB" sz="2200" dirty="0"/>
              <a:t>The sun hangs low over the wooded hills of </a:t>
            </a:r>
            <a:r>
              <a:rPr lang="en-GB" sz="2200" dirty="0" err="1"/>
              <a:t>Ingepenne</a:t>
            </a:r>
            <a:r>
              <a:rPr lang="en-GB" sz="2200" dirty="0"/>
              <a:t>. The air is thick with the scent of woodsmoke and damp earth, mingling with the rich aroma of roasting meat from the open hearth. Around me, the village folk gather in the open clearing at the heart of the settlement, their faces lit by the flickering glow of torches and the central fire.  </a:t>
            </a:r>
          </a:p>
          <a:p>
            <a:r>
              <a:rPr lang="en-GB" sz="2200" dirty="0"/>
              <a:t> </a:t>
            </a:r>
          </a:p>
          <a:p>
            <a:r>
              <a:rPr lang="en-GB" sz="2200" dirty="0"/>
              <a:t>The </a:t>
            </a:r>
            <a:r>
              <a:rPr lang="en-GB" sz="2200" dirty="0" err="1"/>
              <a:t>þegn</a:t>
            </a:r>
            <a:r>
              <a:rPr lang="en-GB" sz="2200" dirty="0"/>
              <a:t> (thegn), a local lord or warrior-leader, stands near the fire, his bronze brooch glinting as he speaks in a deep, measured voice. The people listen—some seated on rough-hewn benches, others on the ground, wrapped in thick woollen cloaks against the evening chill. Children dart between the adults, laughing, while dogs linger at the edges, hoping for scraps.  </a:t>
            </a:r>
          </a:p>
          <a:p>
            <a:r>
              <a:rPr lang="en-GB" sz="2200" dirty="0"/>
              <a:t> </a:t>
            </a:r>
          </a:p>
          <a:p>
            <a:r>
              <a:rPr lang="en-GB" sz="2200" dirty="0"/>
              <a:t>To one side, an old scop (poet) plucks a lyre, his voice rising in a tale of heroes and gods—perhaps of Beowulf or </a:t>
            </a:r>
            <a:r>
              <a:rPr lang="en-GB" sz="2200" dirty="0" err="1"/>
              <a:t>Woden’s</a:t>
            </a:r>
            <a:r>
              <a:rPr lang="en-GB" sz="2200" dirty="0"/>
              <a:t> wanderings. The words ripple through the crowd, some joining in with familiar refrains. A few women weave through the gathering with clay cups of </a:t>
            </a:r>
            <a:r>
              <a:rPr lang="en-GB" sz="2200" dirty="0" err="1"/>
              <a:t>medu</a:t>
            </a:r>
            <a:r>
              <a:rPr lang="en-GB" sz="2200" dirty="0"/>
              <a:t> (mead), its sweetness sharp on the tongue…….</a:t>
            </a:r>
          </a:p>
        </p:txBody>
      </p:sp>
    </p:spTree>
    <p:extLst>
      <p:ext uri="{BB962C8B-B14F-4D97-AF65-F5344CB8AC3E}">
        <p14:creationId xmlns:p14="http://schemas.microsoft.com/office/powerpoint/2010/main" val="1005950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01D382-E810-EF0C-C80E-373AA61B0BCE}"/>
              </a:ext>
            </a:extLst>
          </p:cNvPr>
          <p:cNvSpPr txBox="1"/>
          <p:nvPr/>
        </p:nvSpPr>
        <p:spPr>
          <a:xfrm>
            <a:off x="1123950" y="612844"/>
            <a:ext cx="9944100" cy="5632311"/>
          </a:xfrm>
          <a:prstGeom prst="rect">
            <a:avLst/>
          </a:prstGeom>
          <a:noFill/>
        </p:spPr>
        <p:txBody>
          <a:bodyPr wrap="square" rtlCol="0">
            <a:spAutoFit/>
          </a:bodyPr>
          <a:lstStyle/>
          <a:p>
            <a:r>
              <a:rPr lang="en-GB" sz="2400" b="1" dirty="0"/>
              <a:t>Key Legal Concepts</a:t>
            </a:r>
            <a:endParaRPr lang="en-GB" sz="2400" dirty="0"/>
          </a:p>
          <a:p>
            <a:pPr lvl="0"/>
            <a:r>
              <a:rPr lang="en-GB" sz="2400" b="1" dirty="0"/>
              <a:t>Wergild</a:t>
            </a:r>
            <a:r>
              <a:rPr lang="en-GB" sz="2400" dirty="0"/>
              <a:t> ("Man-Price"):</a:t>
            </a:r>
          </a:p>
          <a:p>
            <a:pPr lvl="1"/>
            <a:r>
              <a:rPr lang="en-GB" sz="2400" dirty="0"/>
              <a:t>Compensation paid to a victim’s family for injury or death.</a:t>
            </a:r>
          </a:p>
          <a:p>
            <a:pPr lvl="1"/>
            <a:r>
              <a:rPr lang="en-GB" sz="2400" b="1" dirty="0"/>
              <a:t>Example</a:t>
            </a:r>
            <a:r>
              <a:rPr lang="en-GB" sz="2400" dirty="0"/>
              <a:t>: Killing a </a:t>
            </a:r>
            <a:r>
              <a:rPr lang="en-GB" sz="2400" b="1" dirty="0"/>
              <a:t>ceorl</a:t>
            </a:r>
            <a:r>
              <a:rPr lang="en-GB" sz="2400" dirty="0"/>
              <a:t> (free peasant) = 200 shillings, a </a:t>
            </a:r>
            <a:r>
              <a:rPr lang="en-GB" sz="2400" b="1" dirty="0"/>
              <a:t>thegn</a:t>
            </a:r>
            <a:r>
              <a:rPr lang="en-GB" sz="2400" dirty="0"/>
              <a:t> (noble) = 1,200 shillings.</a:t>
            </a:r>
          </a:p>
          <a:p>
            <a:pPr lvl="1"/>
            <a:r>
              <a:rPr lang="en-GB" sz="2400" b="1" dirty="0"/>
              <a:t>Body Parts</a:t>
            </a:r>
            <a:r>
              <a:rPr lang="en-GB" sz="2400" dirty="0"/>
              <a:t>: A thumb = 20 shillings, a nose = 60 shillings (</a:t>
            </a:r>
            <a:r>
              <a:rPr lang="en-GB" sz="2400" dirty="0" err="1"/>
              <a:t>Æthelberht’s</a:t>
            </a:r>
            <a:r>
              <a:rPr lang="en-GB" sz="2400" dirty="0"/>
              <a:t> laws listed rates for injuries!).</a:t>
            </a:r>
          </a:p>
          <a:p>
            <a:pPr lvl="0"/>
            <a:r>
              <a:rPr lang="en-GB" sz="2400" b="1" dirty="0"/>
              <a:t>Oaths &amp; Ordeals</a:t>
            </a:r>
            <a:r>
              <a:rPr lang="en-GB" sz="2400" dirty="0"/>
              <a:t>:</a:t>
            </a:r>
          </a:p>
          <a:p>
            <a:pPr lvl="1"/>
            <a:r>
              <a:rPr lang="en-GB" sz="2400" b="1" dirty="0"/>
              <a:t>Oath-helpers</a:t>
            </a:r>
            <a:r>
              <a:rPr lang="en-GB" sz="2400" dirty="0"/>
              <a:t>: Friends/villagers swore oaths to support an accused person’s innocence.</a:t>
            </a:r>
          </a:p>
          <a:p>
            <a:pPr lvl="1"/>
            <a:r>
              <a:rPr lang="en-GB" sz="2400" b="1" dirty="0"/>
              <a:t>Ordeals</a:t>
            </a:r>
            <a:r>
              <a:rPr lang="en-GB" sz="2400" dirty="0"/>
              <a:t>: Divine judgments (e.g., holding red-hot iron—if wounds healed, God declared innocence).</a:t>
            </a:r>
          </a:p>
          <a:p>
            <a:pPr lvl="0"/>
            <a:r>
              <a:rPr lang="en-GB" sz="2400" b="1" dirty="0"/>
              <a:t>Blood Feuds</a:t>
            </a:r>
            <a:r>
              <a:rPr lang="en-GB" sz="2400" dirty="0"/>
              <a:t>:</a:t>
            </a:r>
          </a:p>
          <a:p>
            <a:pPr lvl="1"/>
            <a:r>
              <a:rPr lang="en-GB" sz="2400" dirty="0"/>
              <a:t>Families could avenge wrongs legally—but kings encouraged </a:t>
            </a:r>
            <a:r>
              <a:rPr lang="en-GB" sz="2400" b="1" dirty="0"/>
              <a:t>wergild</a:t>
            </a:r>
            <a:r>
              <a:rPr lang="en-GB" sz="2400" dirty="0"/>
              <a:t> to prevent endless violence.</a:t>
            </a:r>
          </a:p>
        </p:txBody>
      </p:sp>
    </p:spTree>
    <p:extLst>
      <p:ext uri="{BB962C8B-B14F-4D97-AF65-F5344CB8AC3E}">
        <p14:creationId xmlns:p14="http://schemas.microsoft.com/office/powerpoint/2010/main" val="306760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D99C5-3323-295B-C488-70F70CE9CA29}"/>
              </a:ext>
            </a:extLst>
          </p:cNvPr>
          <p:cNvSpPr txBox="1"/>
          <p:nvPr/>
        </p:nvSpPr>
        <p:spPr>
          <a:xfrm>
            <a:off x="1564640" y="1628507"/>
            <a:ext cx="9062720" cy="3600986"/>
          </a:xfrm>
          <a:prstGeom prst="rect">
            <a:avLst/>
          </a:prstGeom>
          <a:noFill/>
        </p:spPr>
        <p:txBody>
          <a:bodyPr wrap="square" rtlCol="0">
            <a:spAutoFit/>
          </a:bodyPr>
          <a:lstStyle/>
          <a:p>
            <a:r>
              <a:rPr lang="en-GB" sz="3600" b="1" dirty="0"/>
              <a:t>Literature</a:t>
            </a:r>
            <a:br>
              <a:rPr lang="en-GB" sz="3600" dirty="0"/>
            </a:br>
            <a:br>
              <a:rPr lang="en-GB" sz="3600" dirty="0"/>
            </a:br>
            <a:r>
              <a:rPr lang="en-GB" sz="3600" dirty="0"/>
              <a:t>Before the Norman Conquest, Anglo-Saxons heavily relied on oral tradition, with poets and bards passing down stories, poems, and historical accounts through spoken word.  </a:t>
            </a:r>
          </a:p>
          <a:p>
            <a:endParaRPr lang="en-GB" sz="1200" dirty="0"/>
          </a:p>
        </p:txBody>
      </p:sp>
    </p:spTree>
    <p:extLst>
      <p:ext uri="{BB962C8B-B14F-4D97-AF65-F5344CB8AC3E}">
        <p14:creationId xmlns:p14="http://schemas.microsoft.com/office/powerpoint/2010/main" val="3455485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EF28F-EA2F-07F4-C866-C51924684096}"/>
              </a:ext>
            </a:extLst>
          </p:cNvPr>
          <p:cNvSpPr txBox="1"/>
          <p:nvPr/>
        </p:nvSpPr>
        <p:spPr>
          <a:xfrm>
            <a:off x="1472045" y="951398"/>
            <a:ext cx="9247909" cy="4955203"/>
          </a:xfrm>
          <a:prstGeom prst="rect">
            <a:avLst/>
          </a:prstGeom>
          <a:noFill/>
        </p:spPr>
        <p:txBody>
          <a:bodyPr wrap="square" rtlCol="0">
            <a:spAutoFit/>
          </a:bodyPr>
          <a:lstStyle/>
          <a:p>
            <a:r>
              <a:rPr lang="en-GB" sz="3600" b="1" dirty="0"/>
              <a:t>Will of </a:t>
            </a:r>
            <a:r>
              <a:rPr lang="en-GB" sz="3600" b="1" dirty="0" err="1"/>
              <a:t>Wulfgar</a:t>
            </a:r>
            <a:br>
              <a:rPr lang="en-GB" sz="2800" dirty="0"/>
            </a:br>
            <a:r>
              <a:rPr lang="en-GB" sz="2800" dirty="0"/>
              <a:t>A.D. 931 x 939 (probably 933 x 939). Will of </a:t>
            </a:r>
            <a:r>
              <a:rPr lang="en-GB" sz="2800" dirty="0" err="1">
                <a:solidFill>
                  <a:srgbClr val="C00000"/>
                </a:solidFill>
              </a:rPr>
              <a:t>Wulfgar</a:t>
            </a:r>
            <a:r>
              <a:rPr lang="en-GB" sz="2800" dirty="0"/>
              <a:t>, including bequests of land at </a:t>
            </a:r>
            <a:r>
              <a:rPr lang="en-GB" sz="2800" dirty="0" err="1"/>
              <a:t>Collingbourne</a:t>
            </a:r>
            <a:r>
              <a:rPr lang="en-GB" sz="2800" dirty="0"/>
              <a:t> Kingston, Wilts., to his wife </a:t>
            </a:r>
            <a:r>
              <a:rPr lang="en-GB" sz="2800" dirty="0" err="1">
                <a:solidFill>
                  <a:srgbClr val="C00000"/>
                </a:solidFill>
              </a:rPr>
              <a:t>Æffe</a:t>
            </a:r>
            <a:r>
              <a:rPr lang="en-GB" sz="2800" dirty="0"/>
              <a:t>, for life, with reversion to New Minster, Winchester; at Inkpen, Berks., to </a:t>
            </a:r>
            <a:r>
              <a:rPr lang="en-GB" sz="2800" dirty="0" err="1"/>
              <a:t>Æffe</a:t>
            </a:r>
            <a:r>
              <a:rPr lang="en-GB" sz="2800" dirty="0"/>
              <a:t>, for life, with reversion to the church at </a:t>
            </a:r>
            <a:r>
              <a:rPr lang="en-GB" sz="2800" dirty="0" err="1"/>
              <a:t>Kintbury</a:t>
            </a:r>
            <a:r>
              <a:rPr lang="en-GB" sz="2800" dirty="0"/>
              <a:t>, Berks.; at </a:t>
            </a:r>
            <a:r>
              <a:rPr lang="en-GB" sz="2800" dirty="0" err="1"/>
              <a:t>Cræft</a:t>
            </a:r>
            <a:r>
              <a:rPr lang="en-GB" sz="2800" dirty="0"/>
              <a:t> to </a:t>
            </a:r>
            <a:r>
              <a:rPr lang="en-GB" sz="2800" dirty="0" err="1">
                <a:solidFill>
                  <a:srgbClr val="C00000"/>
                </a:solidFill>
              </a:rPr>
              <a:t>Wynsige</a:t>
            </a:r>
            <a:r>
              <a:rPr lang="en-GB" sz="2800" dirty="0"/>
              <a:t> and </a:t>
            </a:r>
            <a:r>
              <a:rPr lang="en-GB" sz="2800" dirty="0" err="1"/>
              <a:t>Ælfsige</a:t>
            </a:r>
            <a:r>
              <a:rPr lang="en-GB" sz="2800" dirty="0"/>
              <a:t>; at Denford, Berks., to </a:t>
            </a:r>
            <a:r>
              <a:rPr lang="en-GB" sz="2800" dirty="0" err="1"/>
              <a:t>Æthelstan</a:t>
            </a:r>
            <a:r>
              <a:rPr lang="en-GB" sz="2800" dirty="0"/>
              <a:t> and Cynestan; 2 hides at Buttermere, Wilts., to </a:t>
            </a:r>
            <a:r>
              <a:rPr lang="en-GB" sz="2800" dirty="0" err="1">
                <a:solidFill>
                  <a:srgbClr val="C00000"/>
                </a:solidFill>
              </a:rPr>
              <a:t>Brihtsige</a:t>
            </a:r>
            <a:r>
              <a:rPr lang="en-GB" sz="2800" dirty="0"/>
              <a:t> and one of Ceolstan's sons; at </a:t>
            </a:r>
            <a:r>
              <a:rPr lang="en-GB" sz="2800" dirty="0" err="1"/>
              <a:t>Æscmere</a:t>
            </a:r>
            <a:r>
              <a:rPr lang="en-GB" sz="2800" dirty="0"/>
              <a:t> (cf. </a:t>
            </a:r>
            <a:r>
              <a:rPr lang="en-GB" sz="2800" dirty="0" err="1"/>
              <a:t>Ashmanworth</a:t>
            </a:r>
            <a:r>
              <a:rPr lang="en-GB" sz="2800" dirty="0"/>
              <a:t>, Hants.) 'to such of my young kinsmen as obey me best'; </a:t>
            </a:r>
            <a:r>
              <a:rPr lang="en-GB" sz="2800" dirty="0">
                <a:highlight>
                  <a:srgbClr val="FFFF00"/>
                </a:highlight>
              </a:rPr>
              <a:t>and at Ham, Wilts., to </a:t>
            </a:r>
            <a:r>
              <a:rPr lang="en-GB" sz="2800" dirty="0" err="1">
                <a:highlight>
                  <a:srgbClr val="FFFF00"/>
                </a:highlight>
              </a:rPr>
              <a:t>Æffe</a:t>
            </a:r>
            <a:r>
              <a:rPr lang="en-GB" sz="2800" dirty="0">
                <a:highlight>
                  <a:srgbClr val="FFFF00"/>
                </a:highlight>
              </a:rPr>
              <a:t>, for life, with reversion to Old Minster, Winchester. </a:t>
            </a:r>
          </a:p>
        </p:txBody>
      </p:sp>
    </p:spTree>
    <p:extLst>
      <p:ext uri="{BB962C8B-B14F-4D97-AF65-F5344CB8AC3E}">
        <p14:creationId xmlns:p14="http://schemas.microsoft.com/office/powerpoint/2010/main" val="229390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F36CE-93B2-EF0B-D268-F47ED6AD5796}"/>
              </a:ext>
            </a:extLst>
          </p:cNvPr>
          <p:cNvSpPr txBox="1"/>
          <p:nvPr/>
        </p:nvSpPr>
        <p:spPr>
          <a:xfrm>
            <a:off x="1731818" y="1166842"/>
            <a:ext cx="8728364" cy="4524315"/>
          </a:xfrm>
          <a:prstGeom prst="rect">
            <a:avLst/>
          </a:prstGeom>
          <a:noFill/>
        </p:spPr>
        <p:txBody>
          <a:bodyPr wrap="square" rtlCol="0">
            <a:spAutoFit/>
          </a:bodyPr>
          <a:lstStyle/>
          <a:p>
            <a:pPr algn="ctr"/>
            <a:r>
              <a:rPr lang="en-GB" sz="7200" b="1" dirty="0"/>
              <a:t>Saxon times end </a:t>
            </a:r>
            <a:br>
              <a:rPr lang="en-GB" sz="7200" b="1" dirty="0"/>
            </a:br>
            <a:r>
              <a:rPr lang="en-GB" sz="7200" b="1" dirty="0"/>
              <a:t>or do they?</a:t>
            </a:r>
          </a:p>
          <a:p>
            <a:pPr algn="ctr"/>
            <a:r>
              <a:rPr lang="en-GB" sz="7200" b="1" dirty="0"/>
              <a:t>Now is the start of Norman Times</a:t>
            </a:r>
          </a:p>
        </p:txBody>
      </p:sp>
    </p:spTree>
    <p:extLst>
      <p:ext uri="{BB962C8B-B14F-4D97-AF65-F5344CB8AC3E}">
        <p14:creationId xmlns:p14="http://schemas.microsoft.com/office/powerpoint/2010/main" val="3821066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233514-A330-F415-2EFE-C918AF08CEE3}"/>
              </a:ext>
            </a:extLst>
          </p:cNvPr>
          <p:cNvSpPr txBox="1"/>
          <p:nvPr/>
        </p:nvSpPr>
        <p:spPr>
          <a:xfrm>
            <a:off x="1473200" y="1536174"/>
            <a:ext cx="9245600" cy="3785652"/>
          </a:xfrm>
          <a:prstGeom prst="rect">
            <a:avLst/>
          </a:prstGeom>
          <a:noFill/>
        </p:spPr>
        <p:txBody>
          <a:bodyPr wrap="square" rtlCol="0">
            <a:spAutoFit/>
          </a:bodyPr>
          <a:lstStyle/>
          <a:p>
            <a:pPr algn="ctr"/>
            <a:r>
              <a:rPr lang="en-GB" sz="6000" dirty="0"/>
              <a:t>We know more about Norman times because their information was written down!</a:t>
            </a:r>
          </a:p>
        </p:txBody>
      </p:sp>
    </p:spTree>
    <p:extLst>
      <p:ext uri="{BB962C8B-B14F-4D97-AF65-F5344CB8AC3E}">
        <p14:creationId xmlns:p14="http://schemas.microsoft.com/office/powerpoint/2010/main" val="102629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457D83-FDE5-B6F6-34F2-63D9D0C647C2}"/>
              </a:ext>
            </a:extLst>
          </p:cNvPr>
          <p:cNvSpPr txBox="1"/>
          <p:nvPr/>
        </p:nvSpPr>
        <p:spPr>
          <a:xfrm>
            <a:off x="2406502" y="2274838"/>
            <a:ext cx="7378996" cy="2308324"/>
          </a:xfrm>
          <a:prstGeom prst="rect">
            <a:avLst/>
          </a:prstGeom>
          <a:noFill/>
        </p:spPr>
        <p:txBody>
          <a:bodyPr wrap="square" rtlCol="0">
            <a:spAutoFit/>
          </a:bodyPr>
          <a:lstStyle/>
          <a:p>
            <a:pPr algn="ctr"/>
            <a:r>
              <a:rPr lang="en-GB" sz="7200" dirty="0"/>
              <a:t>The Conquest and </a:t>
            </a:r>
            <a:r>
              <a:rPr lang="en-GB" sz="7200" dirty="0" err="1"/>
              <a:t>DoomsDay</a:t>
            </a:r>
            <a:r>
              <a:rPr lang="en-GB" sz="7200" dirty="0"/>
              <a:t>!</a:t>
            </a:r>
          </a:p>
        </p:txBody>
      </p:sp>
    </p:spTree>
    <p:extLst>
      <p:ext uri="{BB962C8B-B14F-4D97-AF65-F5344CB8AC3E}">
        <p14:creationId xmlns:p14="http://schemas.microsoft.com/office/powerpoint/2010/main" val="105455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2AB3D-7444-87CF-4C47-750B8FA85D1D}"/>
              </a:ext>
            </a:extLst>
          </p:cNvPr>
          <p:cNvSpPr txBox="1"/>
          <p:nvPr/>
        </p:nvSpPr>
        <p:spPr>
          <a:xfrm>
            <a:off x="2039216" y="1410929"/>
            <a:ext cx="8486775" cy="4832092"/>
          </a:xfrm>
          <a:prstGeom prst="rect">
            <a:avLst/>
          </a:prstGeom>
          <a:noFill/>
        </p:spPr>
        <p:txBody>
          <a:bodyPr wrap="square" rtlCol="0">
            <a:spAutoFit/>
          </a:bodyPr>
          <a:lstStyle/>
          <a:p>
            <a:r>
              <a:rPr lang="en-GB" sz="2200" b="1" dirty="0"/>
              <a:t>Land of William son of </a:t>
            </a:r>
            <a:r>
              <a:rPr lang="en-GB" sz="2200" b="1" dirty="0" err="1"/>
              <a:t>Ansculf</a:t>
            </a:r>
            <a:endParaRPr lang="en-GB" sz="2200" b="1" dirty="0"/>
          </a:p>
          <a:p>
            <a:r>
              <a:rPr lang="en-GB" sz="2200" b="1" dirty="0"/>
              <a:t>Households </a:t>
            </a:r>
          </a:p>
          <a:p>
            <a:r>
              <a:rPr lang="en-GB" sz="2200" dirty="0"/>
              <a:t>Households: 10 villagers. 15 smallholders. 20 slaves.</a:t>
            </a:r>
          </a:p>
          <a:p>
            <a:r>
              <a:rPr lang="en-GB" sz="2200" b="1" dirty="0"/>
              <a:t>Land and resources </a:t>
            </a:r>
          </a:p>
          <a:p>
            <a:r>
              <a:rPr lang="en-GB" sz="2200" dirty="0"/>
              <a:t>Ploughland: 4 lord's plough teams. 7 men's plough teams.</a:t>
            </a:r>
          </a:p>
          <a:p>
            <a:r>
              <a:rPr lang="en-GB" sz="2200" dirty="0"/>
              <a:t>Other resources: Meadow 16 acres. 1 mill, value 12 shillings and 5 pence.</a:t>
            </a:r>
          </a:p>
          <a:p>
            <a:r>
              <a:rPr lang="en-GB" sz="2200" b="1" dirty="0"/>
              <a:t>Valuation </a:t>
            </a:r>
          </a:p>
          <a:p>
            <a:r>
              <a:rPr lang="en-GB" sz="2200" dirty="0"/>
              <a:t>Annual value to lord: 12 pounds in 1086; 12 pounds when acquired by the 1086 owner; 14 pounds in 1066.</a:t>
            </a:r>
          </a:p>
          <a:p>
            <a:r>
              <a:rPr lang="en-GB" sz="2200" b="1" dirty="0"/>
              <a:t>Owners </a:t>
            </a:r>
          </a:p>
          <a:p>
            <a:r>
              <a:rPr lang="en-GB" sz="2200" dirty="0"/>
              <a:t>Tenant-in-chief in 1086: </a:t>
            </a:r>
            <a:r>
              <a:rPr lang="en-GB" sz="2200" dirty="0">
                <a:solidFill>
                  <a:srgbClr val="C00000"/>
                </a:solidFill>
              </a:rPr>
              <a:t>William</a:t>
            </a:r>
            <a:r>
              <a:rPr lang="en-GB" sz="2200" dirty="0"/>
              <a:t> son of </a:t>
            </a:r>
            <a:r>
              <a:rPr lang="en-GB" sz="2200" dirty="0" err="1">
                <a:solidFill>
                  <a:srgbClr val="C00000"/>
                </a:solidFill>
              </a:rPr>
              <a:t>Ansculf</a:t>
            </a:r>
            <a:r>
              <a:rPr lang="en-GB" sz="2200" dirty="0"/>
              <a:t>.</a:t>
            </a:r>
          </a:p>
          <a:p>
            <a:r>
              <a:rPr lang="en-GB" sz="2200" dirty="0"/>
              <a:t>Lord in 1086: William son of </a:t>
            </a:r>
            <a:r>
              <a:rPr lang="en-GB" sz="2200" dirty="0" err="1"/>
              <a:t>Ansculf</a:t>
            </a:r>
            <a:r>
              <a:rPr lang="en-GB" sz="2200" dirty="0"/>
              <a:t>.</a:t>
            </a:r>
          </a:p>
          <a:p>
            <a:r>
              <a:rPr lang="en-GB" sz="2200" dirty="0"/>
              <a:t>Overlord in 1066: King Edward.</a:t>
            </a:r>
          </a:p>
          <a:p>
            <a:r>
              <a:rPr lang="en-GB" sz="2200" dirty="0"/>
              <a:t>Lord in 1066: free men, two.</a:t>
            </a:r>
          </a:p>
        </p:txBody>
      </p:sp>
      <p:sp>
        <p:nvSpPr>
          <p:cNvPr id="3" name="TextBox 2">
            <a:extLst>
              <a:ext uri="{FF2B5EF4-FFF2-40B4-BE49-F238E27FC236}">
                <a16:creationId xmlns:a16="http://schemas.microsoft.com/office/drawing/2014/main" id="{8088D550-0489-E030-90C4-82529BA84EB4}"/>
              </a:ext>
            </a:extLst>
          </p:cNvPr>
          <p:cNvSpPr txBox="1"/>
          <p:nvPr/>
        </p:nvSpPr>
        <p:spPr>
          <a:xfrm>
            <a:off x="2039216" y="764598"/>
            <a:ext cx="7086600" cy="646331"/>
          </a:xfrm>
          <a:prstGeom prst="rect">
            <a:avLst/>
          </a:prstGeom>
          <a:noFill/>
        </p:spPr>
        <p:txBody>
          <a:bodyPr wrap="square" rtlCol="0">
            <a:spAutoFit/>
          </a:bodyPr>
          <a:lstStyle/>
          <a:p>
            <a:r>
              <a:rPr lang="en-GB" sz="3600" b="1" dirty="0"/>
              <a:t>Doomsday book reference to Inkpen</a:t>
            </a:r>
          </a:p>
        </p:txBody>
      </p:sp>
    </p:spTree>
    <p:extLst>
      <p:ext uri="{BB962C8B-B14F-4D97-AF65-F5344CB8AC3E}">
        <p14:creationId xmlns:p14="http://schemas.microsoft.com/office/powerpoint/2010/main" val="2817807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7B36D-806F-FF5A-3E48-DC06093AD44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F334B30-5CC8-14ED-4AE1-EBF5E813D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57" y="2090737"/>
            <a:ext cx="912228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47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847C-E5D0-68AC-3092-02D3C1F2F84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6E784C-2EEC-72A1-B4B0-C918D15F9DBF}"/>
              </a:ext>
            </a:extLst>
          </p:cNvPr>
          <p:cNvSpPr txBox="1"/>
          <p:nvPr/>
        </p:nvSpPr>
        <p:spPr>
          <a:xfrm>
            <a:off x="1925320" y="1907397"/>
            <a:ext cx="8341360" cy="304320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Domesday Book</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A landmark in administrative control, listing landholders, tenants, and resources.</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Feudal Hierarchy</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Reinforced social stratification—landholding defined status, duty, and power.</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Legal Codification</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Gradual shift from customary to written law, especially under Henry II’s reforms.</a:t>
            </a:r>
          </a:p>
        </p:txBody>
      </p:sp>
      <p:sp>
        <p:nvSpPr>
          <p:cNvPr id="4" name="TextBox 3">
            <a:extLst>
              <a:ext uri="{FF2B5EF4-FFF2-40B4-BE49-F238E27FC236}">
                <a16:creationId xmlns:a16="http://schemas.microsoft.com/office/drawing/2014/main" id="{38D91DA7-A514-0DC5-9724-B0CF9775A687}"/>
              </a:ext>
            </a:extLst>
          </p:cNvPr>
          <p:cNvSpPr txBox="1"/>
          <p:nvPr/>
        </p:nvSpPr>
        <p:spPr>
          <a:xfrm>
            <a:off x="1925320" y="1168399"/>
            <a:ext cx="5648960" cy="646331"/>
          </a:xfrm>
          <a:prstGeom prst="rect">
            <a:avLst/>
          </a:prstGeom>
          <a:noFill/>
        </p:spPr>
        <p:txBody>
          <a:bodyPr wrap="square" rtlCol="0">
            <a:spAutoFit/>
          </a:bodyPr>
          <a:lstStyle/>
          <a:p>
            <a:r>
              <a:rPr lang="en-GB" sz="3600" b="1" dirty="0"/>
              <a:t>Notable Developments</a:t>
            </a:r>
            <a:endParaRPr lang="en-GB" sz="3600" dirty="0"/>
          </a:p>
        </p:txBody>
      </p:sp>
    </p:spTree>
    <p:extLst>
      <p:ext uri="{BB962C8B-B14F-4D97-AF65-F5344CB8AC3E}">
        <p14:creationId xmlns:p14="http://schemas.microsoft.com/office/powerpoint/2010/main" val="393708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9490F-B6CD-0870-5890-F5FD9A84B9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0F7E00-9972-42DE-AE5F-41D185F57368}"/>
              </a:ext>
            </a:extLst>
          </p:cNvPr>
          <p:cNvSpPr txBox="1"/>
          <p:nvPr/>
        </p:nvSpPr>
        <p:spPr>
          <a:xfrm>
            <a:off x="1771650" y="2644170"/>
            <a:ext cx="8248650" cy="1569660"/>
          </a:xfrm>
          <a:prstGeom prst="rect">
            <a:avLst/>
          </a:prstGeom>
          <a:noFill/>
        </p:spPr>
        <p:txBody>
          <a:bodyPr wrap="square" rtlCol="0">
            <a:spAutoFit/>
          </a:bodyPr>
          <a:lstStyle/>
          <a:p>
            <a:pPr algn="ctr"/>
            <a:r>
              <a:rPr lang="en-GB" sz="9600" dirty="0">
                <a:latin typeface="Arial Rounded MT Bold" panose="020F0704030504030204" pitchFamily="34" charset="0"/>
              </a:rPr>
              <a:t>Saxon Times</a:t>
            </a:r>
          </a:p>
        </p:txBody>
      </p:sp>
    </p:spTree>
    <p:extLst>
      <p:ext uri="{BB962C8B-B14F-4D97-AF65-F5344CB8AC3E}">
        <p14:creationId xmlns:p14="http://schemas.microsoft.com/office/powerpoint/2010/main" val="1926720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5BDB09-88EE-92E5-AC21-6ADE5C75BA1C}"/>
              </a:ext>
            </a:extLst>
          </p:cNvPr>
          <p:cNvSpPr txBox="1"/>
          <p:nvPr/>
        </p:nvSpPr>
        <p:spPr>
          <a:xfrm>
            <a:off x="1185696" y="612844"/>
            <a:ext cx="9820607" cy="5632311"/>
          </a:xfrm>
          <a:prstGeom prst="rect">
            <a:avLst/>
          </a:prstGeom>
          <a:noFill/>
        </p:spPr>
        <p:txBody>
          <a:bodyPr wrap="square" rtlCol="0">
            <a:spAutoFit/>
          </a:bodyPr>
          <a:lstStyle/>
          <a:p>
            <a:r>
              <a:rPr lang="en-GB" sz="2000" b="1" dirty="0"/>
              <a:t>1. Land &amp; Power Shifts</a:t>
            </a:r>
            <a:endParaRPr lang="en-GB" sz="2000" dirty="0"/>
          </a:p>
          <a:p>
            <a:pPr lvl="0"/>
            <a:r>
              <a:rPr lang="en-GB" sz="2000" b="1" dirty="0"/>
              <a:t>Domesday Book (1086)</a:t>
            </a:r>
            <a:r>
              <a:rPr lang="en-GB" sz="2000" dirty="0"/>
              <a:t>: Berkshire’s lands seized by Normans.</a:t>
            </a:r>
          </a:p>
          <a:p>
            <a:pPr lvl="1"/>
            <a:r>
              <a:rPr lang="en-GB" sz="2000" b="1" dirty="0"/>
              <a:t>Wallingford</a:t>
            </a:r>
            <a:r>
              <a:rPr lang="en-GB" sz="2000" dirty="0"/>
              <a:t>: Granted to Robert </a:t>
            </a:r>
            <a:r>
              <a:rPr lang="en-GB" sz="2000" dirty="0" err="1"/>
              <a:t>D’Oilly</a:t>
            </a:r>
            <a:r>
              <a:rPr lang="en-GB" sz="2000" dirty="0"/>
              <a:t>, who built a </a:t>
            </a:r>
            <a:r>
              <a:rPr lang="en-GB" sz="2000" b="1" dirty="0"/>
              <a:t>stone castle</a:t>
            </a:r>
            <a:r>
              <a:rPr lang="en-GB" sz="2000" dirty="0"/>
              <a:t>.</a:t>
            </a:r>
          </a:p>
          <a:p>
            <a:pPr lvl="1"/>
            <a:r>
              <a:rPr lang="en-GB" sz="2000" b="1" dirty="0"/>
              <a:t>Windsor</a:t>
            </a:r>
            <a:r>
              <a:rPr lang="en-GB" sz="2000" dirty="0"/>
              <a:t>: William I expanded a Saxon hunting lodge into </a:t>
            </a:r>
            <a:r>
              <a:rPr lang="en-GB" sz="2000" b="1" dirty="0"/>
              <a:t>Windsor Castle</a:t>
            </a:r>
            <a:r>
              <a:rPr lang="en-GB" sz="2000" dirty="0"/>
              <a:t>.</a:t>
            </a:r>
          </a:p>
          <a:p>
            <a:pPr lvl="0"/>
            <a:r>
              <a:rPr lang="en-GB" sz="2000" b="1" dirty="0"/>
              <a:t>Serfdom</a:t>
            </a:r>
            <a:r>
              <a:rPr lang="en-GB" sz="2000" dirty="0"/>
              <a:t>: Many free Saxons became </a:t>
            </a:r>
            <a:r>
              <a:rPr lang="en-GB" sz="2000" b="1" dirty="0"/>
              <a:t>villeins</a:t>
            </a:r>
            <a:r>
              <a:rPr lang="en-GB" sz="2000" dirty="0"/>
              <a:t> tied to manors (e.g., </a:t>
            </a:r>
            <a:r>
              <a:rPr lang="en-GB" sz="2000" b="1" dirty="0"/>
              <a:t>Bray, Cookham</a:t>
            </a:r>
            <a:r>
              <a:rPr lang="en-GB" sz="2000" dirty="0"/>
              <a:t>).</a:t>
            </a:r>
          </a:p>
          <a:p>
            <a:r>
              <a:rPr lang="en-GB" sz="2000" b="1" dirty="0"/>
              <a:t>2. Village Changes</a:t>
            </a:r>
            <a:endParaRPr lang="en-GB" sz="2000" dirty="0"/>
          </a:p>
          <a:p>
            <a:pPr lvl="0"/>
            <a:r>
              <a:rPr lang="en-GB" sz="2000" b="1" dirty="0"/>
              <a:t>New Castles</a:t>
            </a:r>
            <a:r>
              <a:rPr lang="en-GB" sz="2000" dirty="0"/>
              <a:t>: Windsor and Wallingford dominated the landscape, disrupting Saxon fields.</a:t>
            </a:r>
          </a:p>
          <a:p>
            <a:pPr lvl="0"/>
            <a:r>
              <a:rPr lang="en-GB" sz="2000" b="1" dirty="0"/>
              <a:t>Planned Towns</a:t>
            </a:r>
            <a:r>
              <a:rPr lang="en-GB" sz="2000" dirty="0"/>
              <a:t>: Norman lords founded </a:t>
            </a:r>
            <a:r>
              <a:rPr lang="en-GB" sz="2000" b="1" dirty="0"/>
              <a:t>Newbury</a:t>
            </a:r>
            <a:r>
              <a:rPr lang="en-GB" sz="2000" dirty="0"/>
              <a:t> (late 11th century) to control trade routes.</a:t>
            </a:r>
          </a:p>
          <a:p>
            <a:pPr lvl="0"/>
            <a:r>
              <a:rPr lang="en-GB" sz="2000" b="1" dirty="0"/>
              <a:t>Forest Laws</a:t>
            </a:r>
            <a:r>
              <a:rPr lang="en-GB" sz="2000" dirty="0"/>
              <a:t>: Peasants faced harsh penalties for hunting deer.</a:t>
            </a:r>
          </a:p>
          <a:p>
            <a:r>
              <a:rPr lang="en-GB" sz="2000" b="1" dirty="0"/>
              <a:t>3. Economy</a:t>
            </a:r>
            <a:endParaRPr lang="en-GB" sz="2000" dirty="0"/>
          </a:p>
          <a:p>
            <a:pPr lvl="0"/>
            <a:r>
              <a:rPr lang="en-GB" sz="2000" b="1" dirty="0"/>
              <a:t>Sheep Farming</a:t>
            </a:r>
            <a:r>
              <a:rPr lang="en-GB" sz="2000" dirty="0"/>
              <a:t>: Expanded for wool trade (Berkshire’s uplands ideal for grazing).</a:t>
            </a:r>
          </a:p>
          <a:p>
            <a:pPr lvl="0"/>
            <a:r>
              <a:rPr lang="en-GB" sz="2000" b="1" dirty="0"/>
              <a:t>Mills</a:t>
            </a:r>
            <a:r>
              <a:rPr lang="en-GB" sz="2000" dirty="0"/>
              <a:t>: Normans built watermills (e.g., on the Kennet), charging peasants to grind grain.</a:t>
            </a:r>
          </a:p>
          <a:p>
            <a:r>
              <a:rPr lang="en-GB" sz="2000" b="1" dirty="0"/>
              <a:t>4. Religion</a:t>
            </a:r>
            <a:endParaRPr lang="en-GB" sz="2000" dirty="0"/>
          </a:p>
          <a:p>
            <a:pPr lvl="0"/>
            <a:r>
              <a:rPr lang="en-GB" sz="2000" b="1" dirty="0"/>
              <a:t>Parish Churches</a:t>
            </a:r>
            <a:r>
              <a:rPr lang="en-GB" sz="2000" dirty="0"/>
              <a:t>: Replaced wooden Saxon chapels.</a:t>
            </a:r>
          </a:p>
          <a:p>
            <a:r>
              <a:rPr lang="en-GB" sz="2000" b="1" dirty="0"/>
              <a:t>5. Daily Life Under Normans</a:t>
            </a:r>
            <a:endParaRPr lang="en-GB" sz="2000" dirty="0"/>
          </a:p>
          <a:p>
            <a:pPr lvl="0"/>
            <a:r>
              <a:rPr lang="en-GB" sz="2000" b="1" dirty="0"/>
              <a:t>Language</a:t>
            </a:r>
            <a:r>
              <a:rPr lang="en-GB" sz="2000" dirty="0"/>
              <a:t>: Manorial records in Latin/French; peasants still spoke Old English.</a:t>
            </a:r>
          </a:p>
          <a:p>
            <a:pPr lvl="0"/>
            <a:r>
              <a:rPr lang="en-GB" sz="2000" b="1" dirty="0"/>
              <a:t>Food</a:t>
            </a:r>
            <a:r>
              <a:rPr lang="en-GB" sz="2000" dirty="0"/>
              <a:t>: More pork (Norman preference), but peasants ate simpler diets than lords.</a:t>
            </a:r>
          </a:p>
          <a:p>
            <a:pPr lvl="0"/>
            <a:r>
              <a:rPr lang="en-GB" sz="2000" b="1" dirty="0"/>
              <a:t>Housing</a:t>
            </a:r>
            <a:r>
              <a:rPr lang="en-GB" sz="2000" dirty="0"/>
              <a:t>: Some stone cottages for stewards; peasants still in timber huts.</a:t>
            </a:r>
          </a:p>
        </p:txBody>
      </p:sp>
    </p:spTree>
    <p:extLst>
      <p:ext uri="{BB962C8B-B14F-4D97-AF65-F5344CB8AC3E}">
        <p14:creationId xmlns:p14="http://schemas.microsoft.com/office/powerpoint/2010/main" val="405070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68F9-D2B1-CC6D-A0F8-ABD5FDDDA5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9C691A-CE1F-F241-BCBA-2AF8EC4860C6}"/>
              </a:ext>
            </a:extLst>
          </p:cNvPr>
          <p:cNvSpPr txBox="1"/>
          <p:nvPr/>
        </p:nvSpPr>
        <p:spPr>
          <a:xfrm>
            <a:off x="1562100" y="1397674"/>
            <a:ext cx="9067800" cy="4062651"/>
          </a:xfrm>
          <a:prstGeom prst="rect">
            <a:avLst/>
          </a:prstGeom>
          <a:noFill/>
        </p:spPr>
        <p:txBody>
          <a:bodyPr wrap="square" rtlCol="0">
            <a:spAutoFit/>
          </a:bodyPr>
          <a:lstStyle/>
          <a:p>
            <a:pPr lvl="0"/>
            <a:r>
              <a:rPr lang="en-GB" sz="2400" b="1" dirty="0"/>
              <a:t>Name Survival</a:t>
            </a:r>
            <a:r>
              <a:rPr lang="en-GB" sz="2400" dirty="0"/>
              <a:t>: Evolved into </a:t>
            </a:r>
            <a:r>
              <a:rPr lang="en-GB" sz="2400" b="1" dirty="0"/>
              <a:t>Inkpen</a:t>
            </a:r>
            <a:r>
              <a:rPr lang="en-GB" sz="2400" dirty="0"/>
              <a:t> (recorded as </a:t>
            </a:r>
            <a:r>
              <a:rPr lang="en-GB" sz="2400" i="1" dirty="0"/>
              <a:t>"</a:t>
            </a:r>
            <a:r>
              <a:rPr lang="en-GB" sz="2400" i="1" dirty="0" err="1"/>
              <a:t>Inkepenne</a:t>
            </a:r>
            <a:r>
              <a:rPr lang="en-GB" sz="2400" i="1" dirty="0"/>
              <a:t>"</a:t>
            </a:r>
            <a:r>
              <a:rPr lang="en-GB" sz="2400" dirty="0"/>
              <a:t> in 1220).</a:t>
            </a:r>
          </a:p>
          <a:p>
            <a:pPr lvl="0"/>
            <a:r>
              <a:rPr lang="en-GB" sz="2400" b="1" dirty="0"/>
              <a:t>Norman Architecture</a:t>
            </a:r>
            <a:r>
              <a:rPr lang="en-GB" sz="2400" dirty="0"/>
              <a:t>: </a:t>
            </a:r>
            <a:r>
              <a:rPr lang="en-GB" sz="2400" b="1" dirty="0"/>
              <a:t>St. Michael’s Church (Inkpen)</a:t>
            </a:r>
            <a:r>
              <a:rPr lang="en-GB" sz="2400" dirty="0"/>
              <a:t> has Norman-era foundations (though rebuilt later).</a:t>
            </a:r>
          </a:p>
          <a:p>
            <a:r>
              <a:rPr lang="en-GB" sz="2400" b="1" dirty="0"/>
              <a:t>Folklore</a:t>
            </a:r>
            <a:r>
              <a:rPr lang="en-GB" sz="2400" dirty="0"/>
              <a:t>: Local tales of "</a:t>
            </a:r>
            <a:r>
              <a:rPr lang="en-GB" sz="2400" b="1" dirty="0"/>
              <a:t>Saxon ghosts</a:t>
            </a:r>
            <a:r>
              <a:rPr lang="en-GB" sz="2400" dirty="0"/>
              <a:t>" near the Beacon reflect cultural memory of displacement.</a:t>
            </a:r>
          </a:p>
          <a:p>
            <a:endParaRPr lang="en-GB" sz="2400" dirty="0"/>
          </a:p>
          <a:p>
            <a:endParaRPr lang="en-GB" sz="2400" dirty="0"/>
          </a:p>
          <a:p>
            <a:r>
              <a:rPr lang="en-GB" sz="2400" dirty="0" err="1"/>
              <a:t>Inkepenne’s</a:t>
            </a:r>
            <a:r>
              <a:rPr lang="en-GB" sz="2400" dirty="0"/>
              <a:t> decline in value post-1066 mirrors wider patterns: Norman lords prioritized </a:t>
            </a:r>
            <a:r>
              <a:rPr lang="en-GB" sz="2400" b="1" dirty="0"/>
              <a:t>castles (e.g., Wallingford)</a:t>
            </a:r>
            <a:r>
              <a:rPr lang="en-GB" sz="2400" dirty="0"/>
              <a:t> over agrarian villages. Yet its name endured—a testament to Saxon resilience.</a:t>
            </a:r>
          </a:p>
          <a:p>
            <a:endParaRPr lang="en-GB" dirty="0"/>
          </a:p>
        </p:txBody>
      </p:sp>
    </p:spTree>
    <p:extLst>
      <p:ext uri="{BB962C8B-B14F-4D97-AF65-F5344CB8AC3E}">
        <p14:creationId xmlns:p14="http://schemas.microsoft.com/office/powerpoint/2010/main" val="3490639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4BE8-1C6A-1729-D125-2B88A36A2BE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8F60523-A524-4105-9598-A9B4CB106462}"/>
              </a:ext>
            </a:extLst>
          </p:cNvPr>
          <p:cNvSpPr txBox="1"/>
          <p:nvPr/>
        </p:nvSpPr>
        <p:spPr>
          <a:xfrm>
            <a:off x="1609725" y="1219200"/>
            <a:ext cx="8934450" cy="4362450"/>
          </a:xfrm>
          <a:prstGeom prst="rect">
            <a:avLst/>
          </a:prstGeom>
          <a:noFill/>
        </p:spPr>
        <p:txBody>
          <a:bodyPr wrap="square" rtlCol="0">
            <a:spAutoFit/>
          </a:bodyPr>
          <a:lstStyle/>
          <a:p>
            <a:endParaRPr lang="en-GB" dirty="0"/>
          </a:p>
        </p:txBody>
      </p:sp>
      <p:graphicFrame>
        <p:nvGraphicFramePr>
          <p:cNvPr id="11" name="Table 10">
            <a:extLst>
              <a:ext uri="{FF2B5EF4-FFF2-40B4-BE49-F238E27FC236}">
                <a16:creationId xmlns:a16="http://schemas.microsoft.com/office/drawing/2014/main" id="{C6FF0CF1-0D51-DACA-B068-364D1461B900}"/>
              </a:ext>
            </a:extLst>
          </p:cNvPr>
          <p:cNvGraphicFramePr>
            <a:graphicFrameLocks noGrp="1"/>
          </p:cNvGraphicFramePr>
          <p:nvPr>
            <p:extLst>
              <p:ext uri="{D42A27DB-BD31-4B8C-83A1-F6EECF244321}">
                <p14:modId xmlns:p14="http://schemas.microsoft.com/office/powerpoint/2010/main" val="4191493517"/>
              </p:ext>
            </p:extLst>
          </p:nvPr>
        </p:nvGraphicFramePr>
        <p:xfrm>
          <a:off x="1609726" y="2019419"/>
          <a:ext cx="8934449" cy="3665220"/>
        </p:xfrm>
        <a:graphic>
          <a:graphicData uri="http://schemas.openxmlformats.org/drawingml/2006/table">
            <a:tbl>
              <a:tblPr firstRow="1" firstCol="1" bandRow="1">
                <a:tableStyleId>{5C22544A-7EE6-4342-B048-85BDC9FD1C3A}</a:tableStyleId>
              </a:tblPr>
              <a:tblGrid>
                <a:gridCol w="1951201">
                  <a:extLst>
                    <a:ext uri="{9D8B030D-6E8A-4147-A177-3AD203B41FA5}">
                      <a16:colId xmlns:a16="http://schemas.microsoft.com/office/drawing/2014/main" val="3337306268"/>
                    </a:ext>
                  </a:extLst>
                </a:gridCol>
                <a:gridCol w="3491624">
                  <a:extLst>
                    <a:ext uri="{9D8B030D-6E8A-4147-A177-3AD203B41FA5}">
                      <a16:colId xmlns:a16="http://schemas.microsoft.com/office/drawing/2014/main" val="3071689502"/>
                    </a:ext>
                  </a:extLst>
                </a:gridCol>
                <a:gridCol w="3491624">
                  <a:extLst>
                    <a:ext uri="{9D8B030D-6E8A-4147-A177-3AD203B41FA5}">
                      <a16:colId xmlns:a16="http://schemas.microsoft.com/office/drawing/2014/main" val="2799831342"/>
                    </a:ext>
                  </a:extLst>
                </a:gridCol>
              </a:tblGrid>
              <a:tr h="0">
                <a:tc>
                  <a:txBody>
                    <a:bodyPr/>
                    <a:lstStyle/>
                    <a:p>
                      <a:pPr algn="ctr">
                        <a:lnSpc>
                          <a:spcPct val="107000"/>
                        </a:lnSpc>
                        <a:spcAft>
                          <a:spcPts val="800"/>
                        </a:spcAft>
                        <a:buNone/>
                      </a:pPr>
                      <a:r>
                        <a:rPr lang="en-GB" sz="2000" kern="100">
                          <a:effectLst/>
                        </a:rPr>
                        <a:t>Aspect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Saxon Village (Pre-1066)</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Norman Village (Post-1066)</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143341955"/>
                  </a:ext>
                </a:extLst>
              </a:tr>
              <a:tr h="0">
                <a:tc>
                  <a:txBody>
                    <a:bodyPr/>
                    <a:lstStyle/>
                    <a:p>
                      <a:pPr algn="ctr">
                        <a:lnSpc>
                          <a:spcPct val="107000"/>
                        </a:lnSpc>
                        <a:spcAft>
                          <a:spcPts val="800"/>
                        </a:spcAft>
                        <a:buNone/>
                      </a:pPr>
                      <a:r>
                        <a:rPr lang="en-GB" sz="2000" kern="100">
                          <a:effectLst/>
                        </a:rPr>
                        <a:t>Lord</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Saxon thegn (local noble)</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Norman baron (often absentee)</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1549676626"/>
                  </a:ext>
                </a:extLst>
              </a:tr>
              <a:tr h="0">
                <a:tc>
                  <a:txBody>
                    <a:bodyPr/>
                    <a:lstStyle/>
                    <a:p>
                      <a:pPr algn="ctr">
                        <a:lnSpc>
                          <a:spcPct val="107000"/>
                        </a:lnSpc>
                        <a:spcAft>
                          <a:spcPts val="800"/>
                        </a:spcAft>
                        <a:buNone/>
                      </a:pPr>
                      <a:r>
                        <a:rPr lang="en-GB" sz="2000" kern="100">
                          <a:effectLst/>
                        </a:rPr>
                        <a:t>Housing</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Timber longhouses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Some stone cottages for stewards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3020849206"/>
                  </a:ext>
                </a:extLst>
              </a:tr>
              <a:tr h="0">
                <a:tc>
                  <a:txBody>
                    <a:bodyPr/>
                    <a:lstStyle/>
                    <a:p>
                      <a:pPr algn="ctr">
                        <a:lnSpc>
                          <a:spcPct val="107000"/>
                        </a:lnSpc>
                        <a:spcAft>
                          <a:spcPts val="800"/>
                        </a:spcAft>
                        <a:buNone/>
                      </a:pPr>
                      <a:r>
                        <a:rPr lang="en-GB" sz="2000" kern="100">
                          <a:effectLst/>
                        </a:rPr>
                        <a:t>Church</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Small wooden chapel</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Grand stone church</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3373125699"/>
                  </a:ext>
                </a:extLst>
              </a:tr>
              <a:tr h="0">
                <a:tc>
                  <a:txBody>
                    <a:bodyPr/>
                    <a:lstStyle/>
                    <a:p>
                      <a:pPr algn="ctr">
                        <a:lnSpc>
                          <a:spcPct val="107000"/>
                        </a:lnSpc>
                        <a:spcAft>
                          <a:spcPts val="800"/>
                        </a:spcAft>
                        <a:buNone/>
                      </a:pPr>
                      <a:r>
                        <a:rPr lang="en-GB" sz="2000" kern="100">
                          <a:effectLst/>
                        </a:rPr>
                        <a:t>Work</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Free peasants (ceorls)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a:effectLst/>
                        </a:rPr>
                        <a:t>Villeins (unfree, bound to land)</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630853786"/>
                  </a:ext>
                </a:extLst>
              </a:tr>
              <a:tr h="0">
                <a:tc>
                  <a:txBody>
                    <a:bodyPr/>
                    <a:lstStyle/>
                    <a:p>
                      <a:pPr algn="ctr">
                        <a:lnSpc>
                          <a:spcPct val="107000"/>
                        </a:lnSpc>
                        <a:spcAft>
                          <a:spcPts val="800"/>
                        </a:spcAft>
                        <a:buNone/>
                      </a:pPr>
                      <a:r>
                        <a:rPr lang="en-GB" sz="2000" kern="100" dirty="0">
                          <a:effectLst/>
                        </a:rPr>
                        <a:t>Language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000" kern="100">
                          <a:effectLst/>
                        </a:rPr>
                        <a:t>Old English</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000" kern="100" dirty="0">
                          <a:effectLst/>
                        </a:rPr>
                        <a:t>French (lords), Old English (peasants)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717487587"/>
                  </a:ext>
                </a:extLst>
              </a:tr>
            </a:tbl>
          </a:graphicData>
        </a:graphic>
      </p:graphicFrame>
      <p:sp>
        <p:nvSpPr>
          <p:cNvPr id="12" name="TextBox 11">
            <a:extLst>
              <a:ext uri="{FF2B5EF4-FFF2-40B4-BE49-F238E27FC236}">
                <a16:creationId xmlns:a16="http://schemas.microsoft.com/office/drawing/2014/main" id="{5E55A42C-0E10-3385-C9B6-9D570F9B2A42}"/>
              </a:ext>
            </a:extLst>
          </p:cNvPr>
          <p:cNvSpPr txBox="1"/>
          <p:nvPr/>
        </p:nvSpPr>
        <p:spPr>
          <a:xfrm>
            <a:off x="1609725" y="1028700"/>
            <a:ext cx="8972550" cy="800219"/>
          </a:xfrm>
          <a:prstGeom prst="rect">
            <a:avLst/>
          </a:prstGeom>
          <a:noFill/>
        </p:spPr>
        <p:txBody>
          <a:bodyPr wrap="square" rtlCol="0">
            <a:spAutoFit/>
          </a:bodyPr>
          <a:lstStyle/>
          <a:p>
            <a:r>
              <a:rPr lang="en-GB" sz="2800" b="1" dirty="0"/>
              <a:t>Before &amp; After: A Saxon vs. Norman Village</a:t>
            </a:r>
            <a:endParaRPr lang="en-GB" sz="2800" dirty="0"/>
          </a:p>
          <a:p>
            <a:endParaRPr lang="en-GB" dirty="0"/>
          </a:p>
        </p:txBody>
      </p:sp>
    </p:spTree>
    <p:extLst>
      <p:ext uri="{BB962C8B-B14F-4D97-AF65-F5344CB8AC3E}">
        <p14:creationId xmlns:p14="http://schemas.microsoft.com/office/powerpoint/2010/main" val="1250562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6424AC0-45FE-15C9-5156-575C3267BA6C}"/>
              </a:ext>
            </a:extLst>
          </p:cNvPr>
          <p:cNvGraphicFramePr>
            <a:graphicFrameLocks noGrp="1"/>
          </p:cNvGraphicFramePr>
          <p:nvPr>
            <p:extLst>
              <p:ext uri="{D42A27DB-BD31-4B8C-83A1-F6EECF244321}">
                <p14:modId xmlns:p14="http://schemas.microsoft.com/office/powerpoint/2010/main" val="143740450"/>
              </p:ext>
            </p:extLst>
          </p:nvPr>
        </p:nvGraphicFramePr>
        <p:xfrm>
          <a:off x="838200" y="1107440"/>
          <a:ext cx="10515600" cy="5140961"/>
        </p:xfrm>
        <a:graphic>
          <a:graphicData uri="http://schemas.openxmlformats.org/drawingml/2006/table">
            <a:tbl>
              <a:tblPr firstRow="1" firstCol="1" bandRow="1">
                <a:tableStyleId>{5C22544A-7EE6-4342-B048-85BDC9FD1C3A}</a:tableStyleId>
              </a:tblPr>
              <a:tblGrid>
                <a:gridCol w="2077720">
                  <a:extLst>
                    <a:ext uri="{9D8B030D-6E8A-4147-A177-3AD203B41FA5}">
                      <a16:colId xmlns:a16="http://schemas.microsoft.com/office/drawing/2014/main" val="2221894480"/>
                    </a:ext>
                  </a:extLst>
                </a:gridCol>
                <a:gridCol w="3545840">
                  <a:extLst>
                    <a:ext uri="{9D8B030D-6E8A-4147-A177-3AD203B41FA5}">
                      <a16:colId xmlns:a16="http://schemas.microsoft.com/office/drawing/2014/main" val="2938383835"/>
                    </a:ext>
                  </a:extLst>
                </a:gridCol>
                <a:gridCol w="4892040">
                  <a:extLst>
                    <a:ext uri="{9D8B030D-6E8A-4147-A177-3AD203B41FA5}">
                      <a16:colId xmlns:a16="http://schemas.microsoft.com/office/drawing/2014/main" val="2513520926"/>
                    </a:ext>
                  </a:extLst>
                </a:gridCol>
              </a:tblGrid>
              <a:tr h="430506">
                <a:tc>
                  <a:txBody>
                    <a:bodyPr/>
                    <a:lstStyle/>
                    <a:p>
                      <a:pPr>
                        <a:lnSpc>
                          <a:spcPct val="107000"/>
                        </a:lnSpc>
                        <a:spcAft>
                          <a:spcPts val="800"/>
                        </a:spcAft>
                        <a:buNone/>
                      </a:pPr>
                      <a:r>
                        <a:rPr lang="en-GB" sz="1600" kern="100">
                          <a:effectLst/>
                        </a:rPr>
                        <a:t>Category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Anglo-Saxon Continuity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Norman Innovations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36019033"/>
                  </a:ext>
                </a:extLst>
              </a:tr>
              <a:tr h="430506">
                <a:tc>
                  <a:txBody>
                    <a:bodyPr/>
                    <a:lstStyle/>
                    <a:p>
                      <a:pPr>
                        <a:lnSpc>
                          <a:spcPct val="107000"/>
                        </a:lnSpc>
                        <a:spcAft>
                          <a:spcPts val="800"/>
                        </a:spcAft>
                        <a:buNone/>
                      </a:pPr>
                      <a:r>
                        <a:rPr lang="en-GB" sz="1600" kern="100">
                          <a:effectLst/>
                        </a:rPr>
                        <a:t>Legal Foundations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Laws of Edward the Confessor upheld</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Centralization of legal authority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509972701"/>
                  </a:ext>
                </a:extLst>
              </a:tr>
              <a:tr h="430506">
                <a:tc>
                  <a:txBody>
                    <a:bodyPr/>
                    <a:lstStyle/>
                    <a:p>
                      <a:pPr>
                        <a:lnSpc>
                          <a:spcPct val="107000"/>
                        </a:lnSpc>
                        <a:spcAft>
                          <a:spcPts val="800"/>
                        </a:spcAft>
                        <a:buNone/>
                      </a:pPr>
                      <a:r>
                        <a:rPr lang="en-GB" sz="1600" kern="100">
                          <a:effectLst/>
                        </a:rPr>
                        <a:t>Law Enforcement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Tithings (mutual responsibility)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Murdrum fine for death of Normans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53131393"/>
                  </a:ext>
                </a:extLst>
              </a:tr>
              <a:tr h="430506">
                <a:tc>
                  <a:txBody>
                    <a:bodyPr/>
                    <a:lstStyle/>
                    <a:p>
                      <a:pPr>
                        <a:lnSpc>
                          <a:spcPct val="107000"/>
                        </a:lnSpc>
                        <a:buNone/>
                      </a:pPr>
                      <a:endParaRPr lang="en-GB" sz="1600" kern="10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Hue and cry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Royal Forest Laws with harsh punishments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05741510"/>
                  </a:ext>
                </a:extLst>
              </a:tr>
              <a:tr h="835901">
                <a:tc>
                  <a:txBody>
                    <a:bodyPr/>
                    <a:lstStyle/>
                    <a:p>
                      <a:pPr>
                        <a:lnSpc>
                          <a:spcPct val="107000"/>
                        </a:lnSpc>
                        <a:spcAft>
                          <a:spcPts val="800"/>
                        </a:spcAft>
                        <a:buNone/>
                      </a:pPr>
                      <a:r>
                        <a:rPr lang="en-GB" sz="1600" kern="100">
                          <a:effectLst/>
                        </a:rPr>
                        <a:t>Language &amp; Access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English used in courts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 </a:t>
                      </a:r>
                      <a:r>
                        <a:rPr lang="en-GB" sz="1600" kern="100" dirty="0">
                          <a:effectLst/>
                          <a:highlight>
                            <a:srgbClr val="FFFF00"/>
                          </a:highlight>
                        </a:rPr>
                        <a:t>Norman French introduced, limiting access for English speakers</a:t>
                      </a:r>
                      <a:endParaRPr lang="en-GB"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9983687"/>
                  </a:ext>
                </a:extLst>
              </a:tr>
              <a:tr h="430506">
                <a:tc>
                  <a:txBody>
                    <a:bodyPr/>
                    <a:lstStyle/>
                    <a:p>
                      <a:pPr>
                        <a:lnSpc>
                          <a:spcPct val="107000"/>
                        </a:lnSpc>
                        <a:spcAft>
                          <a:spcPts val="800"/>
                        </a:spcAft>
                        <a:buNone/>
                      </a:pPr>
                      <a:r>
                        <a:rPr lang="en-GB" sz="1600" kern="100">
                          <a:effectLst/>
                        </a:rPr>
                        <a:t>Judicial System</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Shire and Hundred Courts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King's Court for major crimes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82576111"/>
                  </a:ext>
                </a:extLst>
              </a:tr>
              <a:tr h="430506">
                <a:tc>
                  <a:txBody>
                    <a:bodyPr/>
                    <a:lstStyle/>
                    <a:p>
                      <a:pPr>
                        <a:lnSpc>
                          <a:spcPct val="107000"/>
                        </a:lnSpc>
                        <a:buNone/>
                      </a:pPr>
                      <a:endParaRPr lang="en-GB" sz="1600" kern="10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buNone/>
                      </a:pPr>
                      <a:endParaRPr lang="en-GB" sz="1600" kern="10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 </a:t>
                      </a:r>
                      <a:r>
                        <a:rPr lang="en-GB" sz="1600" kern="100" dirty="0">
                          <a:effectLst/>
                          <a:highlight>
                            <a:srgbClr val="FFFF00"/>
                          </a:highlight>
                        </a:rPr>
                        <a:t>Lords' Courts for feudal matters</a:t>
                      </a:r>
                      <a:endParaRPr lang="en-GB"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65446017"/>
                  </a:ext>
                </a:extLst>
              </a:tr>
              <a:tr h="430506">
                <a:tc>
                  <a:txBody>
                    <a:bodyPr/>
                    <a:lstStyle/>
                    <a:p>
                      <a:pPr>
                        <a:lnSpc>
                          <a:spcPct val="107000"/>
                        </a:lnSpc>
                        <a:buNone/>
                      </a:pPr>
                      <a:endParaRPr lang="en-GB" sz="1600" kern="10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buNone/>
                      </a:pPr>
                      <a:endParaRPr lang="en-GB" sz="1600" kern="1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 Church Courts for clergy and moral offences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82616668"/>
                  </a:ext>
                </a:extLst>
              </a:tr>
              <a:tr h="430506">
                <a:tc>
                  <a:txBody>
                    <a:bodyPr/>
                    <a:lstStyle/>
                    <a:p>
                      <a:pPr>
                        <a:lnSpc>
                          <a:spcPct val="107000"/>
                        </a:lnSpc>
                        <a:spcAft>
                          <a:spcPts val="800"/>
                        </a:spcAft>
                        <a:buNone/>
                      </a:pPr>
                      <a:r>
                        <a:rPr lang="en-GB" sz="1600" kern="100">
                          <a:effectLst/>
                        </a:rPr>
                        <a:t>Trial Methods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 Trial by ordeal (under Church)</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Trial by combat added</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82370053"/>
                  </a:ext>
                </a:extLst>
              </a:tr>
              <a:tr h="430506">
                <a:tc>
                  <a:txBody>
                    <a:bodyPr/>
                    <a:lstStyle/>
                    <a:p>
                      <a:pPr>
                        <a:lnSpc>
                          <a:spcPct val="107000"/>
                        </a:lnSpc>
                        <a:spcAft>
                          <a:spcPts val="800"/>
                        </a:spcAft>
                        <a:buNone/>
                      </a:pPr>
                      <a:r>
                        <a:rPr lang="en-GB" sz="1600" kern="100">
                          <a:effectLst/>
                        </a:rPr>
                        <a:t>Punishments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Wergild (victim compensation)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 </a:t>
                      </a:r>
                      <a:r>
                        <a:rPr lang="en-GB" sz="1600" kern="100" dirty="0">
                          <a:effectLst/>
                          <a:highlight>
                            <a:srgbClr val="FFFF00"/>
                          </a:highlight>
                        </a:rPr>
                        <a:t>Increased use of mutilation, fines, and hanging</a:t>
                      </a:r>
                      <a:endParaRPr lang="en-GB"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42421721"/>
                  </a:ext>
                </a:extLst>
              </a:tr>
              <a:tr h="430506">
                <a:tc>
                  <a:txBody>
                    <a:bodyPr/>
                    <a:lstStyle/>
                    <a:p>
                      <a:pPr>
                        <a:lnSpc>
                          <a:spcPct val="107000"/>
                        </a:lnSpc>
                        <a:spcAft>
                          <a:spcPts val="800"/>
                        </a:spcAft>
                        <a:buNone/>
                      </a:pPr>
                      <a:r>
                        <a:rPr lang="en-GB" sz="1600" kern="100">
                          <a:effectLst/>
                        </a:rPr>
                        <a:t>Cultural Influence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Germanic and Christian law traditions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 Frankish and Norse customs from Normandy</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30460455"/>
                  </a:ext>
                </a:extLst>
              </a:tr>
            </a:tbl>
          </a:graphicData>
        </a:graphic>
      </p:graphicFrame>
      <p:sp>
        <p:nvSpPr>
          <p:cNvPr id="4" name="TextBox 3">
            <a:extLst>
              <a:ext uri="{FF2B5EF4-FFF2-40B4-BE49-F238E27FC236}">
                <a16:creationId xmlns:a16="http://schemas.microsoft.com/office/drawing/2014/main" id="{A7D98EB2-BB59-3DCB-897F-10EBA57497A7}"/>
              </a:ext>
            </a:extLst>
          </p:cNvPr>
          <p:cNvSpPr txBox="1"/>
          <p:nvPr/>
        </p:nvSpPr>
        <p:spPr>
          <a:xfrm>
            <a:off x="741680" y="609599"/>
            <a:ext cx="10535920" cy="400110"/>
          </a:xfrm>
          <a:prstGeom prst="rect">
            <a:avLst/>
          </a:prstGeom>
          <a:noFill/>
        </p:spPr>
        <p:txBody>
          <a:bodyPr wrap="square" rtlCol="0">
            <a:spAutoFit/>
          </a:bodyPr>
          <a:lstStyle/>
          <a:p>
            <a:r>
              <a:rPr lang="en-GB" sz="2000" b="1" dirty="0"/>
              <a:t>Key elements of early Norman law in the 11th and 12th centuries:</a:t>
            </a:r>
          </a:p>
        </p:txBody>
      </p:sp>
    </p:spTree>
    <p:extLst>
      <p:ext uri="{BB962C8B-B14F-4D97-AF65-F5344CB8AC3E}">
        <p14:creationId xmlns:p14="http://schemas.microsoft.com/office/powerpoint/2010/main" val="4191246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6F20A01-14E9-6C7F-DFA2-964D6E2CD3DD}"/>
              </a:ext>
            </a:extLst>
          </p:cNvPr>
          <p:cNvGraphicFramePr>
            <a:graphicFrameLocks noGrp="1"/>
          </p:cNvGraphicFramePr>
          <p:nvPr/>
        </p:nvGraphicFramePr>
        <p:xfrm>
          <a:off x="838200" y="1168400"/>
          <a:ext cx="10515600" cy="5019042"/>
        </p:xfrm>
        <a:graphic>
          <a:graphicData uri="http://schemas.openxmlformats.org/drawingml/2006/table">
            <a:tbl>
              <a:tblPr firstRow="1" firstCol="1" bandRow="1">
                <a:tableStyleId>{5C22544A-7EE6-4342-B048-85BDC9FD1C3A}</a:tableStyleId>
              </a:tblPr>
              <a:tblGrid>
                <a:gridCol w="2108200">
                  <a:extLst>
                    <a:ext uri="{9D8B030D-6E8A-4147-A177-3AD203B41FA5}">
                      <a16:colId xmlns:a16="http://schemas.microsoft.com/office/drawing/2014/main" val="1190764478"/>
                    </a:ext>
                  </a:extLst>
                </a:gridCol>
                <a:gridCol w="8407400">
                  <a:extLst>
                    <a:ext uri="{9D8B030D-6E8A-4147-A177-3AD203B41FA5}">
                      <a16:colId xmlns:a16="http://schemas.microsoft.com/office/drawing/2014/main" val="1038899206"/>
                    </a:ext>
                  </a:extLst>
                </a:gridCol>
              </a:tblGrid>
              <a:tr h="301444">
                <a:tc>
                  <a:txBody>
                    <a:bodyPr/>
                    <a:lstStyle/>
                    <a:p>
                      <a:pPr>
                        <a:lnSpc>
                          <a:spcPct val="107000"/>
                        </a:lnSpc>
                        <a:spcAft>
                          <a:spcPts val="800"/>
                        </a:spcAft>
                        <a:buNone/>
                      </a:pPr>
                      <a:r>
                        <a:rPr lang="en-GB" sz="1600" kern="100">
                          <a:effectLst/>
                        </a:rPr>
                        <a:t>Aspect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Details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57205546"/>
                  </a:ext>
                </a:extLst>
              </a:tr>
              <a:tr h="301444">
                <a:tc>
                  <a:txBody>
                    <a:bodyPr/>
                    <a:lstStyle/>
                    <a:p>
                      <a:pPr>
                        <a:lnSpc>
                          <a:spcPct val="107000"/>
                        </a:lnSpc>
                        <a:spcAft>
                          <a:spcPts val="800"/>
                        </a:spcAft>
                        <a:buNone/>
                      </a:pPr>
                      <a:r>
                        <a:rPr lang="en-GB" sz="1600" kern="100">
                          <a:effectLst/>
                        </a:rPr>
                        <a:t>Feudal Tenure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All land was held from the king—nulle terre sans seigneur ("no land without a lord").</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45553147"/>
                  </a:ext>
                </a:extLst>
              </a:tr>
              <a:tr h="301444">
                <a:tc>
                  <a:txBody>
                    <a:bodyPr/>
                    <a:lstStyle/>
                    <a:p>
                      <a:pPr>
                        <a:lnSpc>
                          <a:spcPct val="107000"/>
                        </a:lnSpc>
                        <a:spcAft>
                          <a:spcPts val="800"/>
                        </a:spcAft>
                        <a:buNone/>
                      </a:pPr>
                      <a:r>
                        <a:rPr lang="en-GB" sz="1600" kern="100">
                          <a:effectLst/>
                        </a:rPr>
                        <a:t>Domesday Book (1086)</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A comprehensive survey of land ownership and value, used for taxation and control.</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66712021"/>
                  </a:ext>
                </a:extLst>
              </a:tr>
              <a:tr h="869162">
                <a:tc>
                  <a:txBody>
                    <a:bodyPr/>
                    <a:lstStyle/>
                    <a:p>
                      <a:pPr>
                        <a:lnSpc>
                          <a:spcPct val="107000"/>
                        </a:lnSpc>
                        <a:spcAft>
                          <a:spcPts val="800"/>
                        </a:spcAft>
                        <a:buNone/>
                      </a:pPr>
                      <a:r>
                        <a:rPr lang="en-GB" sz="1600" kern="100">
                          <a:effectLst/>
                        </a:rPr>
                        <a:t>Tenure Types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 Knight service: military duty in exchange for land </a:t>
                      </a:r>
                      <a:br>
                        <a:rPr lang="en-GB" sz="1600" kern="100">
                          <a:effectLst/>
                        </a:rPr>
                      </a:br>
                      <a:r>
                        <a:rPr lang="en-GB" sz="1600" kern="100">
                          <a:effectLst/>
                        </a:rPr>
                        <a:t>- Socage: rent or non-military service </a:t>
                      </a:r>
                      <a:br>
                        <a:rPr lang="en-GB" sz="1600" kern="100">
                          <a:effectLst/>
                        </a:rPr>
                      </a:br>
                      <a:r>
                        <a:rPr lang="en-GB" sz="1600" kern="100">
                          <a:effectLst/>
                        </a:rPr>
                        <a:t>- Frankalmoin: land held by the Church in return for prayers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39279008"/>
                  </a:ext>
                </a:extLst>
              </a:tr>
              <a:tr h="301444">
                <a:tc>
                  <a:txBody>
                    <a:bodyPr/>
                    <a:lstStyle/>
                    <a:p>
                      <a:pPr>
                        <a:lnSpc>
                          <a:spcPct val="107000"/>
                        </a:lnSpc>
                        <a:spcAft>
                          <a:spcPts val="800"/>
                        </a:spcAft>
                        <a:buNone/>
                      </a:pPr>
                      <a:r>
                        <a:rPr lang="en-GB" sz="1600" kern="100">
                          <a:effectLst/>
                        </a:rPr>
                        <a:t>Subinfeudation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Lords could grant parts of their land to vassals, creating complex layers of obligation.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28952753"/>
                  </a:ext>
                </a:extLst>
              </a:tr>
              <a:tr h="585304">
                <a:tc>
                  <a:txBody>
                    <a:bodyPr/>
                    <a:lstStyle/>
                    <a:p>
                      <a:pPr>
                        <a:lnSpc>
                          <a:spcPct val="107000"/>
                        </a:lnSpc>
                        <a:spcAft>
                          <a:spcPts val="800"/>
                        </a:spcAft>
                        <a:buNone/>
                      </a:pPr>
                      <a:r>
                        <a:rPr lang="en-GB" sz="1600" kern="100">
                          <a:effectLst/>
                        </a:rPr>
                        <a:t>Inheritance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Land typically passed to male heirs, but disputes were common; heritability became more formalized over time.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11565621"/>
                  </a:ext>
                </a:extLst>
              </a:tr>
              <a:tr h="301444">
                <a:tc>
                  <a:txBody>
                    <a:bodyPr/>
                    <a:lstStyle/>
                    <a:p>
                      <a:pPr>
                        <a:lnSpc>
                          <a:spcPct val="107000"/>
                        </a:lnSpc>
                        <a:spcAft>
                          <a:spcPts val="800"/>
                        </a:spcAft>
                        <a:buNone/>
                      </a:pPr>
                      <a:r>
                        <a:rPr lang="en-GB" sz="1600" kern="100">
                          <a:effectLst/>
                        </a:rPr>
                        <a:t>Alienation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Selling or transferring land required lordly consent; unauthorized transfers could be voided.</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9567039"/>
                  </a:ext>
                </a:extLst>
              </a:tr>
              <a:tr h="585304">
                <a:tc>
                  <a:txBody>
                    <a:bodyPr/>
                    <a:lstStyle/>
                    <a:p>
                      <a:pPr>
                        <a:lnSpc>
                          <a:spcPct val="107000"/>
                        </a:lnSpc>
                        <a:spcAft>
                          <a:spcPts val="800"/>
                        </a:spcAft>
                        <a:buNone/>
                      </a:pPr>
                      <a:r>
                        <a:rPr lang="en-GB" sz="1600" kern="100">
                          <a:effectLst/>
                        </a:rPr>
                        <a:t>Manorial System</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Land was organized into manors, with peasants (villeins, bordars, cottars) working the land under obligations.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6091509"/>
                  </a:ext>
                </a:extLst>
              </a:tr>
              <a:tr h="585304">
                <a:tc>
                  <a:txBody>
                    <a:bodyPr/>
                    <a:lstStyle/>
                    <a:p>
                      <a:pPr>
                        <a:lnSpc>
                          <a:spcPct val="107000"/>
                        </a:lnSpc>
                        <a:spcAft>
                          <a:spcPts val="800"/>
                        </a:spcAft>
                        <a:buNone/>
                      </a:pPr>
                      <a:r>
                        <a:rPr lang="en-GB" sz="1600" kern="100">
                          <a:effectLst/>
                        </a:rPr>
                        <a:t>Royal Control</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The king retained ultimate authority; all landholders swore fealty to him (e.g. Council of Salisbury, 1086).</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42595867"/>
                  </a:ext>
                </a:extLst>
              </a:tr>
              <a:tr h="301444">
                <a:tc>
                  <a:txBody>
                    <a:bodyPr/>
                    <a:lstStyle/>
                    <a:p>
                      <a:pPr>
                        <a:lnSpc>
                          <a:spcPct val="107000"/>
                        </a:lnSpc>
                        <a:spcAft>
                          <a:spcPts val="800"/>
                        </a:spcAft>
                        <a:buNone/>
                      </a:pPr>
                      <a:r>
                        <a:rPr lang="en-GB" sz="1600" kern="100">
                          <a:effectLst/>
                        </a:rPr>
                        <a:t>Church Holdings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a:effectLst/>
                        </a:rPr>
                        <a:t>Monasteries and cathedrals held vast estates, often granted by nobles or the crown.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23708836"/>
                  </a:ext>
                </a:extLst>
              </a:tr>
              <a:tr h="585304">
                <a:tc>
                  <a:txBody>
                    <a:bodyPr/>
                    <a:lstStyle/>
                    <a:p>
                      <a:pPr>
                        <a:lnSpc>
                          <a:spcPct val="107000"/>
                        </a:lnSpc>
                        <a:spcAft>
                          <a:spcPts val="800"/>
                        </a:spcAft>
                        <a:buNone/>
                      </a:pPr>
                      <a:r>
                        <a:rPr lang="en-GB" sz="1600" kern="100">
                          <a:effectLst/>
                        </a:rPr>
                        <a:t>Legal Reforms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600" kern="100" dirty="0">
                          <a:effectLst/>
                        </a:rPr>
                        <a:t>By Henry II’s reign (mid-12th century), land law became more sophisticated, with writs and royal courts handling disputes.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43820616"/>
                  </a:ext>
                </a:extLst>
              </a:tr>
            </a:tbl>
          </a:graphicData>
        </a:graphic>
      </p:graphicFrame>
      <p:sp>
        <p:nvSpPr>
          <p:cNvPr id="5" name="TextBox 4">
            <a:extLst>
              <a:ext uri="{FF2B5EF4-FFF2-40B4-BE49-F238E27FC236}">
                <a16:creationId xmlns:a16="http://schemas.microsoft.com/office/drawing/2014/main" id="{F1068226-2A61-21E6-48E6-2C4165596455}"/>
              </a:ext>
            </a:extLst>
          </p:cNvPr>
          <p:cNvSpPr txBox="1"/>
          <p:nvPr/>
        </p:nvSpPr>
        <p:spPr>
          <a:xfrm>
            <a:off x="838200" y="680718"/>
            <a:ext cx="7437120" cy="369332"/>
          </a:xfrm>
          <a:prstGeom prst="rect">
            <a:avLst/>
          </a:prstGeom>
          <a:noFill/>
        </p:spPr>
        <p:txBody>
          <a:bodyPr wrap="square" rtlCol="0">
            <a:spAutoFit/>
          </a:bodyPr>
          <a:lstStyle/>
          <a:p>
            <a:r>
              <a:rPr lang="en-GB" b="1" dirty="0"/>
              <a:t>Norman Land &amp; Property Laws: Key Features</a:t>
            </a:r>
            <a:endParaRPr lang="en-GB" dirty="0"/>
          </a:p>
        </p:txBody>
      </p:sp>
    </p:spTree>
    <p:extLst>
      <p:ext uri="{BB962C8B-B14F-4D97-AF65-F5344CB8AC3E}">
        <p14:creationId xmlns:p14="http://schemas.microsoft.com/office/powerpoint/2010/main" val="320134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FA02F6-DC29-D3AE-A2F2-0ADAB946F5E5}"/>
              </a:ext>
            </a:extLst>
          </p:cNvPr>
          <p:cNvSpPr txBox="1"/>
          <p:nvPr/>
        </p:nvSpPr>
        <p:spPr>
          <a:xfrm>
            <a:off x="1793240" y="797510"/>
            <a:ext cx="8605520" cy="5262979"/>
          </a:xfrm>
          <a:prstGeom prst="rect">
            <a:avLst/>
          </a:prstGeom>
          <a:noFill/>
        </p:spPr>
        <p:txBody>
          <a:bodyPr wrap="square">
            <a:spAutoFit/>
          </a:bodyPr>
          <a:lstStyle/>
          <a:p>
            <a:pPr>
              <a:buNone/>
            </a:pPr>
            <a:r>
              <a:rPr lang="en-GB" sz="2400" dirty="0">
                <a:solidFill>
                  <a:srgbClr val="C00000"/>
                </a:solidFill>
              </a:rPr>
              <a:t>Religious Feast Days</a:t>
            </a:r>
            <a:br>
              <a:rPr lang="en-GB" sz="2400" dirty="0">
                <a:solidFill>
                  <a:srgbClr val="C00000"/>
                </a:solidFill>
              </a:rPr>
            </a:br>
            <a:endParaRPr lang="en-GB" sz="1200" dirty="0">
              <a:solidFill>
                <a:srgbClr val="C00000"/>
              </a:solidFill>
            </a:endParaRPr>
          </a:p>
          <a:p>
            <a:pPr>
              <a:buNone/>
            </a:pPr>
            <a:r>
              <a:rPr lang="en-GB" sz="2400" dirty="0"/>
              <a:t>These were the backbone of time off for most people:</a:t>
            </a:r>
          </a:p>
          <a:p>
            <a:pPr>
              <a:buFont typeface="Arial" panose="020B0604020202020204" pitchFamily="34" charset="0"/>
              <a:buChar char="•"/>
            </a:pPr>
            <a:r>
              <a:rPr lang="en-GB" sz="2400" b="1" dirty="0"/>
              <a:t>Sundays</a:t>
            </a:r>
            <a:r>
              <a:rPr lang="en-GB" sz="2400" dirty="0"/>
              <a:t>: Reserved for rest and worship.</a:t>
            </a:r>
          </a:p>
          <a:p>
            <a:pPr>
              <a:buFont typeface="Arial" panose="020B0604020202020204" pitchFamily="34" charset="0"/>
              <a:buChar char="•"/>
            </a:pPr>
            <a:r>
              <a:rPr lang="en-GB" sz="2400" b="1" dirty="0"/>
              <a:t>Major Christian festivals</a:t>
            </a:r>
            <a:r>
              <a:rPr lang="en-GB" sz="2400" dirty="0"/>
              <a:t>:</a:t>
            </a:r>
          </a:p>
          <a:p>
            <a:pPr marL="742950" lvl="1" indent="-285750">
              <a:buFont typeface="Arial" panose="020B0604020202020204" pitchFamily="34" charset="0"/>
              <a:buChar char="•"/>
            </a:pPr>
            <a:r>
              <a:rPr lang="en-GB" sz="2400" b="1" dirty="0"/>
              <a:t>Christmas (Nativity of Christ)</a:t>
            </a:r>
            <a:r>
              <a:rPr lang="en-GB" sz="2400" dirty="0"/>
              <a:t>: Marked by church services and feasting.</a:t>
            </a:r>
          </a:p>
          <a:p>
            <a:pPr marL="742950" lvl="1" indent="-285750">
              <a:buFont typeface="Arial" panose="020B0604020202020204" pitchFamily="34" charset="0"/>
              <a:buChar char="•"/>
            </a:pPr>
            <a:r>
              <a:rPr lang="en-GB" sz="2400" b="1" dirty="0"/>
              <a:t>Easter</a:t>
            </a:r>
            <a:r>
              <a:rPr lang="en-GB" sz="2400" dirty="0"/>
              <a:t>: Celebrated with special masses and communal meals.</a:t>
            </a:r>
          </a:p>
          <a:p>
            <a:pPr marL="742950" lvl="1" indent="-285750">
              <a:buFont typeface="Arial" panose="020B0604020202020204" pitchFamily="34" charset="0"/>
              <a:buChar char="•"/>
            </a:pPr>
            <a:r>
              <a:rPr lang="en-GB" sz="2400" b="1" dirty="0"/>
              <a:t>Pentecost</a:t>
            </a:r>
            <a:r>
              <a:rPr lang="en-GB" sz="2400" dirty="0"/>
              <a:t>: </a:t>
            </a:r>
            <a:r>
              <a:rPr lang="en-GB" sz="2400" dirty="0" err="1"/>
              <a:t>Honoring</a:t>
            </a:r>
            <a:r>
              <a:rPr lang="en-GB" sz="2400" dirty="0"/>
              <a:t> the descent of the Holy Spirit.</a:t>
            </a:r>
          </a:p>
          <a:p>
            <a:pPr>
              <a:buFont typeface="Arial" panose="020B0604020202020204" pitchFamily="34" charset="0"/>
              <a:buChar char="•"/>
            </a:pPr>
            <a:r>
              <a:rPr lang="en-GB" sz="2400" b="1" dirty="0"/>
              <a:t>Saints’ Days</a:t>
            </a:r>
            <a:r>
              <a:rPr lang="en-GB" sz="2400" dirty="0"/>
              <a:t>: Each saint had a feast day, and local communities often celebrated their patron saint with processions, music, and food.</a:t>
            </a:r>
          </a:p>
          <a:p>
            <a:pPr>
              <a:buFont typeface="Arial" panose="020B0604020202020204" pitchFamily="34" charset="0"/>
              <a:buChar char="•"/>
            </a:pPr>
            <a:r>
              <a:rPr lang="en-GB" sz="2400" b="1" dirty="0"/>
              <a:t>Holy Week and Ascension Day</a:t>
            </a:r>
            <a:r>
              <a:rPr lang="en-GB" sz="2400" dirty="0"/>
              <a:t>: These were observed with solemnity and sometimes pageantry.</a:t>
            </a:r>
          </a:p>
        </p:txBody>
      </p:sp>
    </p:spTree>
    <p:extLst>
      <p:ext uri="{BB962C8B-B14F-4D97-AF65-F5344CB8AC3E}">
        <p14:creationId xmlns:p14="http://schemas.microsoft.com/office/powerpoint/2010/main" val="758210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53A5D-D485-C5CB-10AC-A11FF219E1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86346D-4BF0-C7BD-5177-5599BADB2510}"/>
              </a:ext>
            </a:extLst>
          </p:cNvPr>
          <p:cNvSpPr txBox="1"/>
          <p:nvPr/>
        </p:nvSpPr>
        <p:spPr>
          <a:xfrm>
            <a:off x="1270000" y="797510"/>
            <a:ext cx="9652000" cy="5262979"/>
          </a:xfrm>
          <a:prstGeom prst="rect">
            <a:avLst/>
          </a:prstGeom>
          <a:noFill/>
        </p:spPr>
        <p:txBody>
          <a:bodyPr wrap="square">
            <a:spAutoFit/>
          </a:bodyPr>
          <a:lstStyle/>
          <a:p>
            <a:pPr>
              <a:buNone/>
            </a:pPr>
            <a:r>
              <a:rPr lang="en-GB" sz="2400" dirty="0">
                <a:solidFill>
                  <a:srgbClr val="C00000"/>
                </a:solidFill>
              </a:rPr>
              <a:t>What Did “Holiday” Look Like?</a:t>
            </a:r>
          </a:p>
          <a:p>
            <a:pPr>
              <a:buFont typeface="Arial" panose="020B0604020202020204" pitchFamily="34" charset="0"/>
              <a:buChar char="•"/>
            </a:pPr>
            <a:r>
              <a:rPr lang="en-GB" sz="2400" b="1" dirty="0"/>
              <a:t>No work allowed</a:t>
            </a:r>
            <a:r>
              <a:rPr lang="en-GB" sz="2400" dirty="0"/>
              <a:t>: On holy days, </a:t>
            </a:r>
            <a:r>
              <a:rPr lang="en-GB" sz="2400" dirty="0" err="1"/>
              <a:t>labor</a:t>
            </a:r>
            <a:r>
              <a:rPr lang="en-GB" sz="2400" dirty="0"/>
              <a:t> was forbidden—fields lay quiet, and markets paused.</a:t>
            </a:r>
          </a:p>
          <a:p>
            <a:pPr>
              <a:buFont typeface="Arial" panose="020B0604020202020204" pitchFamily="34" charset="0"/>
              <a:buChar char="•"/>
            </a:pPr>
            <a:r>
              <a:rPr lang="en-GB" sz="2400" b="1" dirty="0"/>
              <a:t>Church attendance</a:t>
            </a:r>
            <a:r>
              <a:rPr lang="en-GB" sz="2400" dirty="0"/>
              <a:t>: Central to the day, often followed by communal meals or alehouse gatherings.</a:t>
            </a:r>
          </a:p>
          <a:p>
            <a:pPr>
              <a:buFont typeface="Arial" panose="020B0604020202020204" pitchFamily="34" charset="0"/>
              <a:buChar char="•"/>
            </a:pPr>
            <a:r>
              <a:rPr lang="en-GB" sz="2400" b="1" dirty="0"/>
              <a:t>Local fairs and festivals</a:t>
            </a:r>
            <a:r>
              <a:rPr lang="en-GB" sz="2400" dirty="0"/>
              <a:t>: Some holy days coincided with </a:t>
            </a:r>
            <a:r>
              <a:rPr lang="en-GB" sz="2400" b="1" dirty="0"/>
              <a:t>seasonal fairs</a:t>
            </a:r>
            <a:r>
              <a:rPr lang="en-GB" sz="2400" dirty="0"/>
              <a:t>, which included trading, games, and entertainment.</a:t>
            </a:r>
          </a:p>
          <a:p>
            <a:pPr>
              <a:buFont typeface="Arial" panose="020B0604020202020204" pitchFamily="34" charset="0"/>
              <a:buChar char="•"/>
            </a:pPr>
            <a:r>
              <a:rPr lang="en-GB" sz="2400" b="1" dirty="0"/>
              <a:t>Merrymaking</a:t>
            </a:r>
            <a:r>
              <a:rPr lang="en-GB" sz="2400" dirty="0"/>
              <a:t>: Dancing, drinking, and storytelling were common, especially after church services.</a:t>
            </a:r>
          </a:p>
          <a:p>
            <a:pPr>
              <a:buNone/>
            </a:pPr>
            <a:r>
              <a:rPr lang="en-GB" sz="2400" dirty="0">
                <a:solidFill>
                  <a:srgbClr val="C00000"/>
                </a:solidFill>
              </a:rPr>
              <a:t>Frequency and Impact</a:t>
            </a:r>
          </a:p>
          <a:p>
            <a:pPr>
              <a:buFont typeface="Arial" panose="020B0604020202020204" pitchFamily="34" charset="0"/>
              <a:buChar char="•"/>
            </a:pPr>
            <a:r>
              <a:rPr lang="en-GB" sz="2400" dirty="0"/>
              <a:t>There could be </a:t>
            </a:r>
            <a:r>
              <a:rPr lang="en-GB" sz="2400" b="1" dirty="0"/>
              <a:t>over 50 holy days</a:t>
            </a:r>
            <a:r>
              <a:rPr lang="en-GB" sz="2400" dirty="0"/>
              <a:t> a year, depending on local customs and ecclesiastical calendars.</a:t>
            </a:r>
          </a:p>
          <a:p>
            <a:pPr>
              <a:buFont typeface="Arial" panose="020B0604020202020204" pitchFamily="34" charset="0"/>
              <a:buChar char="•"/>
            </a:pPr>
            <a:r>
              <a:rPr lang="en-GB" sz="2400" dirty="0"/>
              <a:t>These days offered </a:t>
            </a:r>
            <a:r>
              <a:rPr lang="en-GB" sz="2400" b="1" dirty="0"/>
              <a:t>respite from agricultural toil</a:t>
            </a:r>
            <a:r>
              <a:rPr lang="en-GB" sz="2400" dirty="0"/>
              <a:t>, especially important in a society where most people worked from sunrise to sunset</a:t>
            </a:r>
          </a:p>
        </p:txBody>
      </p:sp>
    </p:spTree>
    <p:extLst>
      <p:ext uri="{BB962C8B-B14F-4D97-AF65-F5344CB8AC3E}">
        <p14:creationId xmlns:p14="http://schemas.microsoft.com/office/powerpoint/2010/main" val="63405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6413B4-3FF3-8E07-6921-5BB5894306D9}"/>
              </a:ext>
            </a:extLst>
          </p:cNvPr>
          <p:cNvSpPr txBox="1"/>
          <p:nvPr/>
        </p:nvSpPr>
        <p:spPr>
          <a:xfrm>
            <a:off x="1483360" y="1005102"/>
            <a:ext cx="9225280" cy="5254195"/>
          </a:xfrm>
          <a:prstGeom prst="rect">
            <a:avLst/>
          </a:prstGeom>
          <a:noFill/>
        </p:spPr>
        <p:txBody>
          <a:bodyPr wrap="square">
            <a:spAutoFit/>
          </a:bodyPr>
          <a:lstStyle/>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Crimes Against Authority</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Murder of a Norman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Triggered the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murdrum fine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the entire hundred (local district) paid a heavy penalty if the killer wasn’t found.</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Rebellion or defiance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Any resistance to Norman rule was treated as treason.</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Forest-Related Offences</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Poaching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Now a serious crime under the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Forest Laws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even collecting firewood or owning a bow could be illegal.</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Trespassing in royal forests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Forbidden without permission.</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Crimes Against Property</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Theft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Still common, but now punished more harshly.</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Arson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Burning property was a capital offence.</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Moral and Religious Crimes</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Adultery or blasphemy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Tried in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Church Courts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which were more lenient but separate from secular justice.</a:t>
            </a:r>
          </a:p>
        </p:txBody>
      </p:sp>
      <p:sp>
        <p:nvSpPr>
          <p:cNvPr id="5" name="TextBox 4">
            <a:extLst>
              <a:ext uri="{FF2B5EF4-FFF2-40B4-BE49-F238E27FC236}">
                <a16:creationId xmlns:a16="http://schemas.microsoft.com/office/drawing/2014/main" id="{1E3DA931-CAEB-2FA2-EF11-EDF38212F7AC}"/>
              </a:ext>
            </a:extLst>
          </p:cNvPr>
          <p:cNvSpPr txBox="1"/>
          <p:nvPr/>
        </p:nvSpPr>
        <p:spPr>
          <a:xfrm>
            <a:off x="1473200" y="487680"/>
            <a:ext cx="7091680" cy="461665"/>
          </a:xfrm>
          <a:prstGeom prst="rect">
            <a:avLst/>
          </a:prstGeom>
          <a:noFill/>
        </p:spPr>
        <p:txBody>
          <a:bodyPr wrap="square" rtlCol="0">
            <a:spAutoFit/>
          </a:bodyPr>
          <a:lstStyle/>
          <a:p>
            <a:r>
              <a:rPr lang="en-GB" sz="2400" b="1" dirty="0">
                <a:solidFill>
                  <a:srgbClr val="C00000"/>
                </a:solidFill>
              </a:rPr>
              <a:t>Likely Crimes in Early Norman Inkpen</a:t>
            </a:r>
            <a:endParaRPr lang="en-GB" sz="2400" dirty="0">
              <a:solidFill>
                <a:srgbClr val="C00000"/>
              </a:solidFill>
            </a:endParaRPr>
          </a:p>
        </p:txBody>
      </p:sp>
    </p:spTree>
    <p:extLst>
      <p:ext uri="{BB962C8B-B14F-4D97-AF65-F5344CB8AC3E}">
        <p14:creationId xmlns:p14="http://schemas.microsoft.com/office/powerpoint/2010/main" val="418033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226CD5-C2BA-0310-B4B7-C0CB31A7D5F5}"/>
              </a:ext>
            </a:extLst>
          </p:cNvPr>
          <p:cNvSpPr txBox="1"/>
          <p:nvPr/>
        </p:nvSpPr>
        <p:spPr>
          <a:xfrm>
            <a:off x="2542540" y="451646"/>
            <a:ext cx="9070340" cy="5954707"/>
          </a:xfrm>
          <a:prstGeom prst="rect">
            <a:avLst/>
          </a:prstGeom>
          <a:noFill/>
        </p:spPr>
        <p:txBody>
          <a:bodyPr wrap="square">
            <a:spAutoFit/>
          </a:bodyPr>
          <a:lstStyle/>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Capital Punishment</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Hanging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Used more frequently, especially for theft and rebellion.</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Execution for poaching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Particularly if deer were involved — a symbol of royal privilege.</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Corporal Punishment</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Mutilation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Poachers could lose fingers to prevent future hunting.</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Blinding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Reserved for repeat offenders or serious crimes.</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Fines and Compensation</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Murdrum fine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Paid to the king, not the victim’s family — a shift from Anglo-Saxon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wergild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General fines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Still used for lesser offences, but increasingly centralized.</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Trial Methods</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Trial by combat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Introduced by Normans — winner deemed innocent by divine will.</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Trial by ordeal</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Continued from Anglo-Saxon times (hot iron, cold water).</a:t>
            </a:r>
          </a:p>
          <a:p>
            <a:pPr>
              <a:lnSpc>
                <a:spcPct val="107000"/>
              </a:lnSpc>
              <a:spcAft>
                <a:spcPts val="800"/>
              </a:spcAft>
              <a:buNone/>
            </a:pPr>
            <a:r>
              <a:rPr lang="en-GB" sz="18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Other Sentences</a:t>
            </a:r>
            <a:endParaRPr lang="en-GB" sz="1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Imprisonment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Rare, mostly used to hold suspects before trial</a:t>
            </a:r>
            <a:r>
              <a:rPr lang="en-GB" kern="1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Exile or slavery</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those unable to pay fines</a:t>
            </a:r>
            <a:endParaRPr lang="en-GB" dirty="0"/>
          </a:p>
        </p:txBody>
      </p:sp>
      <p:sp>
        <p:nvSpPr>
          <p:cNvPr id="4" name="TextBox 3">
            <a:extLst>
              <a:ext uri="{FF2B5EF4-FFF2-40B4-BE49-F238E27FC236}">
                <a16:creationId xmlns:a16="http://schemas.microsoft.com/office/drawing/2014/main" id="{F9D4FF34-1F3C-4759-54AD-6870633BAB3F}"/>
              </a:ext>
            </a:extLst>
          </p:cNvPr>
          <p:cNvSpPr txBox="1"/>
          <p:nvPr/>
        </p:nvSpPr>
        <p:spPr>
          <a:xfrm>
            <a:off x="436880" y="466412"/>
            <a:ext cx="2105660" cy="1815882"/>
          </a:xfrm>
          <a:prstGeom prst="rect">
            <a:avLst/>
          </a:prstGeom>
          <a:noFill/>
        </p:spPr>
        <p:txBody>
          <a:bodyPr wrap="square" rtlCol="0">
            <a:spAutoFit/>
          </a:bodyPr>
          <a:lstStyle/>
          <a:p>
            <a:r>
              <a:rPr lang="en-GB" sz="2800" b="1" dirty="0">
                <a:solidFill>
                  <a:srgbClr val="C00000"/>
                </a:solidFill>
              </a:rPr>
              <a:t>Typical Punishments </a:t>
            </a:r>
          </a:p>
          <a:p>
            <a:r>
              <a:rPr lang="en-GB" sz="2800" b="1" dirty="0">
                <a:solidFill>
                  <a:srgbClr val="C00000"/>
                </a:solidFill>
              </a:rPr>
              <a:t>in Norman Inkpen</a:t>
            </a:r>
            <a:endParaRPr lang="en-GB" sz="2800" dirty="0">
              <a:solidFill>
                <a:srgbClr val="C00000"/>
              </a:solidFill>
            </a:endParaRPr>
          </a:p>
        </p:txBody>
      </p:sp>
    </p:spTree>
    <p:extLst>
      <p:ext uri="{BB962C8B-B14F-4D97-AF65-F5344CB8AC3E}">
        <p14:creationId xmlns:p14="http://schemas.microsoft.com/office/powerpoint/2010/main" val="2719006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E7D186C-A073-2851-3DC9-84EBF98130DB}"/>
              </a:ext>
            </a:extLst>
          </p:cNvPr>
          <p:cNvGraphicFramePr>
            <a:graphicFrameLocks noGrp="1"/>
          </p:cNvGraphicFramePr>
          <p:nvPr/>
        </p:nvGraphicFramePr>
        <p:xfrm>
          <a:off x="928694" y="196240"/>
          <a:ext cx="10334612" cy="6465519"/>
        </p:xfrm>
        <a:graphic>
          <a:graphicData uri="http://schemas.openxmlformats.org/drawingml/2006/table">
            <a:tbl>
              <a:tblPr firstRow="1" firstCol="1" bandRow="1">
                <a:tableStyleId>{5C22544A-7EE6-4342-B048-85BDC9FD1C3A}</a:tableStyleId>
              </a:tblPr>
              <a:tblGrid>
                <a:gridCol w="2312346">
                  <a:extLst>
                    <a:ext uri="{9D8B030D-6E8A-4147-A177-3AD203B41FA5}">
                      <a16:colId xmlns:a16="http://schemas.microsoft.com/office/drawing/2014/main" val="3939602610"/>
                    </a:ext>
                  </a:extLst>
                </a:gridCol>
                <a:gridCol w="8022266">
                  <a:extLst>
                    <a:ext uri="{9D8B030D-6E8A-4147-A177-3AD203B41FA5}">
                      <a16:colId xmlns:a16="http://schemas.microsoft.com/office/drawing/2014/main" val="351375175"/>
                    </a:ext>
                  </a:extLst>
                </a:gridCol>
              </a:tblGrid>
              <a:tr h="480061">
                <a:tc>
                  <a:txBody>
                    <a:bodyPr/>
                    <a:lstStyle/>
                    <a:p>
                      <a:pPr>
                        <a:lnSpc>
                          <a:spcPct val="107000"/>
                        </a:lnSpc>
                        <a:spcAft>
                          <a:spcPts val="800"/>
                        </a:spcAft>
                        <a:buNone/>
                      </a:pP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800" b="1" kern="1200" dirty="0">
                          <a:solidFill>
                            <a:schemeClr val="lt1"/>
                          </a:solidFill>
                          <a:effectLst/>
                          <a:latin typeface="+mn-lt"/>
                          <a:ea typeface="+mn-ea"/>
                          <a:cs typeface="+mn-cs"/>
                        </a:rPr>
                        <a:t>Health &amp; Medicine in Norman England (11th–12th Century)</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2672419169"/>
                  </a:ext>
                </a:extLst>
              </a:tr>
              <a:tr h="656830">
                <a:tc>
                  <a:txBody>
                    <a:bodyPr/>
                    <a:lstStyle/>
                    <a:p>
                      <a:pPr>
                        <a:lnSpc>
                          <a:spcPct val="107000"/>
                        </a:lnSpc>
                        <a:spcAft>
                          <a:spcPts val="800"/>
                        </a:spcAft>
                        <a:buNone/>
                      </a:pPr>
                      <a:r>
                        <a:rPr lang="en-GB" sz="1800" kern="100">
                          <a:effectLst/>
                        </a:rPr>
                        <a:t>Medical Practitioners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Few formally trained physicians early on </a:t>
                      </a:r>
                      <a:br>
                        <a:rPr lang="en-GB" sz="1600" kern="100">
                          <a:effectLst/>
                        </a:rPr>
                      </a:br>
                      <a:r>
                        <a:rPr lang="en-GB" sz="1600" kern="100">
                          <a:effectLst/>
                        </a:rPr>
                        <a:t>- Rise in Norman-trained doctors post-Conquest </a:t>
                      </a:r>
                      <a:br>
                        <a:rPr lang="en-GB" sz="1600" kern="100">
                          <a:effectLst/>
                        </a:rPr>
                      </a:br>
                      <a:r>
                        <a:rPr lang="en-GB" sz="1600" kern="100">
                          <a:effectLst/>
                        </a:rPr>
                        <a:t>- Monastic clergy played a major role in care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2952448036"/>
                  </a:ext>
                </a:extLst>
              </a:tr>
              <a:tr h="442189">
                <a:tc>
                  <a:txBody>
                    <a:bodyPr/>
                    <a:lstStyle/>
                    <a:p>
                      <a:pPr>
                        <a:lnSpc>
                          <a:spcPct val="107000"/>
                        </a:lnSpc>
                        <a:spcAft>
                          <a:spcPts val="800"/>
                        </a:spcAft>
                        <a:buNone/>
                      </a:pPr>
                      <a:r>
                        <a:rPr lang="en-GB" sz="1800" kern="100">
                          <a:effectLst/>
                        </a:rPr>
                        <a:t>Hospitals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Pre-Conquest: ~21 hospitals </a:t>
                      </a:r>
                      <a:br>
                        <a:rPr lang="en-GB" sz="1600" kern="100">
                          <a:effectLst/>
                        </a:rPr>
                      </a:br>
                      <a:r>
                        <a:rPr lang="en-GB" sz="1600" kern="100">
                          <a:effectLst/>
                        </a:rPr>
                        <a:t>- Post-Conquest: ~113 hospitals, mostly monastic hospices for pilgrims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2954104403"/>
                  </a:ext>
                </a:extLst>
              </a:tr>
              <a:tr h="442189">
                <a:tc>
                  <a:txBody>
                    <a:bodyPr/>
                    <a:lstStyle/>
                    <a:p>
                      <a:pPr>
                        <a:lnSpc>
                          <a:spcPct val="107000"/>
                        </a:lnSpc>
                        <a:spcAft>
                          <a:spcPts val="800"/>
                        </a:spcAft>
                        <a:buNone/>
                      </a:pPr>
                      <a:r>
                        <a:rPr lang="en-GB" sz="1800" kern="100">
                          <a:effectLst/>
                        </a:rPr>
                        <a:t>Medical Theory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Based on humoral theory (blood, phlegm, yellow bile, black bile) from Hippocrates and Galen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8116212"/>
                  </a:ext>
                </a:extLst>
              </a:tr>
              <a:tr h="442189">
                <a:tc>
                  <a:txBody>
                    <a:bodyPr/>
                    <a:lstStyle/>
                    <a:p>
                      <a:pPr>
                        <a:lnSpc>
                          <a:spcPct val="107000"/>
                        </a:lnSpc>
                        <a:spcAft>
                          <a:spcPts val="800"/>
                        </a:spcAft>
                        <a:buNone/>
                      </a:pPr>
                      <a:r>
                        <a:rPr lang="en-GB" sz="1800" kern="100">
                          <a:effectLst/>
                        </a:rPr>
                        <a:t>Diagnosis Methods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Observation of urine, pulse, fever patterns </a:t>
                      </a:r>
                      <a:br>
                        <a:rPr lang="en-GB" sz="1600" kern="100">
                          <a:effectLst/>
                        </a:rPr>
                      </a:br>
                      <a:r>
                        <a:rPr lang="en-GB" sz="1600" kern="100">
                          <a:effectLst/>
                        </a:rPr>
                        <a:t>- Astrological charts used to guide treatment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1751956151"/>
                  </a:ext>
                </a:extLst>
              </a:tr>
              <a:tr h="442189">
                <a:tc>
                  <a:txBody>
                    <a:bodyPr/>
                    <a:lstStyle/>
                    <a:p>
                      <a:pPr>
                        <a:lnSpc>
                          <a:spcPct val="107000"/>
                        </a:lnSpc>
                        <a:spcAft>
                          <a:spcPts val="800"/>
                        </a:spcAft>
                        <a:buNone/>
                      </a:pPr>
                      <a:r>
                        <a:rPr lang="en-GB" sz="1800" kern="100">
                          <a:effectLst/>
                        </a:rPr>
                        <a:t>Common Ailments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Leprosy, rheumatism, skin diseases, eye conditions </a:t>
                      </a:r>
                      <a:br>
                        <a:rPr lang="en-GB" sz="1600" kern="100">
                          <a:effectLst/>
                        </a:rPr>
                      </a:br>
                      <a:r>
                        <a:rPr lang="en-GB" sz="1600" kern="100">
                          <a:effectLst/>
                        </a:rPr>
                        <a:t>- Periodic famines and epidemics (likely smallpox, measles)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292833465"/>
                  </a:ext>
                </a:extLst>
              </a:tr>
              <a:tr h="442189">
                <a:tc>
                  <a:txBody>
                    <a:bodyPr/>
                    <a:lstStyle/>
                    <a:p>
                      <a:pPr>
                        <a:lnSpc>
                          <a:spcPct val="107000"/>
                        </a:lnSpc>
                        <a:spcAft>
                          <a:spcPts val="800"/>
                        </a:spcAft>
                        <a:buNone/>
                      </a:pPr>
                      <a:r>
                        <a:rPr lang="en-GB" sz="1800" kern="100">
                          <a:effectLst/>
                        </a:rPr>
                        <a:t>Medical Texts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Translations of Arabic and Greek works </a:t>
                      </a:r>
                      <a:br>
                        <a:rPr lang="en-GB" sz="1600" kern="100">
                          <a:effectLst/>
                        </a:rPr>
                      </a:br>
                      <a:r>
                        <a:rPr lang="en-GB" sz="1600" kern="100">
                          <a:effectLst/>
                        </a:rPr>
                        <a:t>- Articella became a core textbook by 12th century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38001271"/>
                  </a:ext>
                </a:extLst>
              </a:tr>
              <a:tr h="871474">
                <a:tc>
                  <a:txBody>
                    <a:bodyPr/>
                    <a:lstStyle/>
                    <a:p>
                      <a:pPr>
                        <a:lnSpc>
                          <a:spcPct val="107000"/>
                        </a:lnSpc>
                        <a:spcAft>
                          <a:spcPts val="800"/>
                        </a:spcAft>
                        <a:buNone/>
                      </a:pPr>
                      <a:r>
                        <a:rPr lang="en-GB" sz="1800" kern="100">
                          <a:effectLst/>
                        </a:rPr>
                        <a:t>Types of Texts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Leechbooks: local remedies and charms </a:t>
                      </a:r>
                      <a:br>
                        <a:rPr lang="en-GB" sz="1600" kern="100">
                          <a:effectLst/>
                        </a:rPr>
                      </a:br>
                      <a:r>
                        <a:rPr lang="en-GB" sz="1600" kern="100">
                          <a:effectLst/>
                        </a:rPr>
                        <a:t>- Herbals: plant-based treatments </a:t>
                      </a:r>
                      <a:br>
                        <a:rPr lang="en-GB" sz="1600" kern="100">
                          <a:effectLst/>
                        </a:rPr>
                      </a:br>
                      <a:r>
                        <a:rPr lang="en-GB" sz="1600" kern="100">
                          <a:effectLst/>
                        </a:rPr>
                        <a:t>- Lapidaries: healing properties of minerals </a:t>
                      </a:r>
                      <a:br>
                        <a:rPr lang="en-GB" sz="1600" kern="100">
                          <a:effectLst/>
                        </a:rPr>
                      </a:br>
                      <a:r>
                        <a:rPr lang="en-GB" sz="1600" kern="100">
                          <a:effectLst/>
                        </a:rPr>
                        <a:t>- Bestiaries: allegorical animal lore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4123247032"/>
                  </a:ext>
                </a:extLst>
              </a:tr>
              <a:tr h="442189">
                <a:tc>
                  <a:txBody>
                    <a:bodyPr/>
                    <a:lstStyle/>
                    <a:p>
                      <a:pPr>
                        <a:lnSpc>
                          <a:spcPct val="107000"/>
                        </a:lnSpc>
                        <a:spcAft>
                          <a:spcPts val="800"/>
                        </a:spcAft>
                        <a:buNone/>
                      </a:pPr>
                      <a:r>
                        <a:rPr lang="en-GB" sz="1800" kern="100">
                          <a:effectLst/>
                        </a:rPr>
                        <a:t>Treatments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Herbal remedies (e.g. wormwood, fennel, betony) </a:t>
                      </a:r>
                      <a:br>
                        <a:rPr lang="en-GB" sz="1600" kern="100">
                          <a:effectLst/>
                        </a:rPr>
                      </a:br>
                      <a:r>
                        <a:rPr lang="en-GB" sz="1600" kern="100">
                          <a:effectLst/>
                        </a:rPr>
                        <a:t>- Bloodletting, charms, dietary advice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3361458256"/>
                  </a:ext>
                </a:extLst>
              </a:tr>
              <a:tr h="442189">
                <a:tc>
                  <a:txBody>
                    <a:bodyPr/>
                    <a:lstStyle/>
                    <a:p>
                      <a:pPr>
                        <a:lnSpc>
                          <a:spcPct val="107000"/>
                        </a:lnSpc>
                        <a:spcAft>
                          <a:spcPts val="800"/>
                        </a:spcAft>
                        <a:buNone/>
                      </a:pPr>
                      <a:r>
                        <a:rPr lang="en-GB" sz="1800" kern="100">
                          <a:effectLst/>
                        </a:rPr>
                        <a:t>Education &amp; Libraries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a:effectLst/>
                        </a:rPr>
                        <a:t>- Medical libraries grew in monasteries (Durham, York, Canterbury) </a:t>
                      </a:r>
                      <a:br>
                        <a:rPr lang="en-GB" sz="1600" kern="100">
                          <a:effectLst/>
                        </a:rPr>
                      </a:br>
                      <a:r>
                        <a:rPr lang="en-GB" sz="1600" kern="100">
                          <a:effectLst/>
                        </a:rPr>
                        <a:t>- Physicians trained via apprenticeship or on the Continent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162859474"/>
                  </a:ext>
                </a:extLst>
              </a:tr>
              <a:tr h="442189">
                <a:tc>
                  <a:txBody>
                    <a:bodyPr/>
                    <a:lstStyle/>
                    <a:p>
                      <a:pPr>
                        <a:lnSpc>
                          <a:spcPct val="107000"/>
                        </a:lnSpc>
                        <a:spcAft>
                          <a:spcPts val="800"/>
                        </a:spcAft>
                        <a:buNone/>
                      </a:pPr>
                      <a:r>
                        <a:rPr lang="en-GB" sz="1800" kern="100" dirty="0">
                          <a:effectLst/>
                        </a:rPr>
                        <a:t>Life Expectancy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tc>
                  <a:txBody>
                    <a:bodyPr/>
                    <a:lstStyle/>
                    <a:p>
                      <a:pPr>
                        <a:lnSpc>
                          <a:spcPct val="107000"/>
                        </a:lnSpc>
                        <a:spcAft>
                          <a:spcPts val="800"/>
                        </a:spcAft>
                        <a:buNone/>
                      </a:pPr>
                      <a:r>
                        <a:rPr lang="en-GB" sz="1600" kern="100" dirty="0">
                          <a:effectLst/>
                        </a:rPr>
                        <a:t>- Rarely exceeded 22 years </a:t>
                      </a:r>
                      <a:br>
                        <a:rPr lang="en-GB" sz="1600" kern="100" dirty="0">
                          <a:effectLst/>
                        </a:rPr>
                      </a:br>
                      <a:r>
                        <a:rPr lang="en-GB" sz="1600" kern="100" dirty="0">
                          <a:effectLst/>
                        </a:rPr>
                        <a:t>- Medicine offered more hope than cure</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361" marR="9361" marT="9361" marB="9361" anchor="ctr"/>
                </a:tc>
                <a:extLst>
                  <a:ext uri="{0D108BD9-81ED-4DB2-BD59-A6C34878D82A}">
                    <a16:rowId xmlns:a16="http://schemas.microsoft.com/office/drawing/2014/main" val="1350306515"/>
                  </a:ext>
                </a:extLst>
              </a:tr>
            </a:tbl>
          </a:graphicData>
        </a:graphic>
      </p:graphicFrame>
    </p:spTree>
    <p:extLst>
      <p:ext uri="{BB962C8B-B14F-4D97-AF65-F5344CB8AC3E}">
        <p14:creationId xmlns:p14="http://schemas.microsoft.com/office/powerpoint/2010/main" val="20296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8B03-EF93-B24F-9D1E-3047D5B721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9CAC89-86AE-A452-2385-8284F3FB7138}"/>
              </a:ext>
            </a:extLst>
          </p:cNvPr>
          <p:cNvSpPr txBox="1"/>
          <p:nvPr/>
        </p:nvSpPr>
        <p:spPr>
          <a:xfrm>
            <a:off x="1228725" y="847725"/>
            <a:ext cx="9686925" cy="5139869"/>
          </a:xfrm>
          <a:prstGeom prst="rect">
            <a:avLst/>
          </a:prstGeom>
          <a:noFill/>
        </p:spPr>
        <p:txBody>
          <a:bodyPr wrap="square" rtlCol="0">
            <a:spAutoFit/>
          </a:bodyPr>
          <a:lstStyle/>
          <a:p>
            <a:r>
              <a:rPr lang="en-GB" b="1" dirty="0"/>
              <a:t>1. Settlement &amp; Economy</a:t>
            </a:r>
            <a:endParaRPr lang="en-GB" dirty="0"/>
          </a:p>
          <a:p>
            <a:pPr lvl="0"/>
            <a:r>
              <a:rPr lang="en-GB" b="1" dirty="0"/>
              <a:t>Villages</a:t>
            </a:r>
            <a:r>
              <a:rPr lang="en-GB" dirty="0"/>
              <a:t>: Small, dispersed farming communities (e.g., </a:t>
            </a:r>
            <a:r>
              <a:rPr lang="en-GB" b="1" dirty="0"/>
              <a:t>Reading</a:t>
            </a:r>
            <a:r>
              <a:rPr lang="en-GB" dirty="0"/>
              <a:t> = "Reada's people," </a:t>
            </a:r>
            <a:r>
              <a:rPr lang="en-GB" b="1" dirty="0"/>
              <a:t>Wallingford</a:t>
            </a:r>
            <a:r>
              <a:rPr lang="en-GB" dirty="0"/>
              <a:t> = "ford of the </a:t>
            </a:r>
            <a:r>
              <a:rPr lang="en-GB" dirty="0" err="1"/>
              <a:t>Wealh</a:t>
            </a:r>
            <a:r>
              <a:rPr lang="en-GB" dirty="0"/>
              <a:t> people").</a:t>
            </a:r>
          </a:p>
          <a:p>
            <a:pPr lvl="0"/>
            <a:r>
              <a:rPr lang="en-GB" b="1" dirty="0"/>
              <a:t>Agriculture</a:t>
            </a:r>
            <a:r>
              <a:rPr lang="en-GB" dirty="0"/>
              <a:t>: Fertile Thames Valley soils grew barley, wheat, and oats; pigs foraged in beech woods (e.g., Windsor Forest).</a:t>
            </a:r>
          </a:p>
          <a:p>
            <a:pPr lvl="0"/>
            <a:r>
              <a:rPr lang="en-GB" b="1" dirty="0"/>
              <a:t>Trade</a:t>
            </a:r>
            <a:r>
              <a:rPr lang="en-GB" dirty="0"/>
              <a:t>: Rivers Thames and Kennet enabled trade; Wallingford was a key market.</a:t>
            </a:r>
            <a:br>
              <a:rPr lang="en-GB" dirty="0"/>
            </a:br>
            <a:endParaRPr lang="en-GB" sz="1100" dirty="0"/>
          </a:p>
          <a:p>
            <a:r>
              <a:rPr lang="en-GB" b="1" dirty="0"/>
              <a:t>2. Society</a:t>
            </a:r>
            <a:endParaRPr lang="en-GB" dirty="0"/>
          </a:p>
          <a:p>
            <a:pPr lvl="0"/>
            <a:r>
              <a:rPr lang="en-GB" b="1" dirty="0"/>
              <a:t>Thegns</a:t>
            </a:r>
            <a:r>
              <a:rPr lang="en-GB" dirty="0"/>
              <a:t>: Local elites (e.g., thegns of </a:t>
            </a:r>
            <a:r>
              <a:rPr lang="en-GB" b="1" dirty="0"/>
              <a:t>Cookham</a:t>
            </a:r>
            <a:r>
              <a:rPr lang="en-GB" dirty="0"/>
              <a:t> held land from Edward the Confessor).</a:t>
            </a:r>
          </a:p>
          <a:p>
            <a:pPr lvl="0"/>
            <a:r>
              <a:rPr lang="en-GB" b="1" dirty="0"/>
              <a:t>Peasants</a:t>
            </a:r>
            <a:r>
              <a:rPr lang="en-GB" dirty="0"/>
              <a:t>: Mostly free </a:t>
            </a:r>
            <a:r>
              <a:rPr lang="en-GB" b="1" dirty="0"/>
              <a:t>ceorls</a:t>
            </a:r>
            <a:r>
              <a:rPr lang="en-GB" dirty="0"/>
              <a:t>, with some </a:t>
            </a:r>
            <a:r>
              <a:rPr lang="en-GB" b="1" dirty="0"/>
              <a:t>geburs</a:t>
            </a:r>
            <a:r>
              <a:rPr lang="en-GB" dirty="0"/>
              <a:t> (tenant farmers).</a:t>
            </a:r>
          </a:p>
          <a:p>
            <a:pPr lvl="0"/>
            <a:r>
              <a:rPr lang="en-GB" b="1" dirty="0" err="1"/>
              <a:t>Defense</a:t>
            </a:r>
            <a:r>
              <a:rPr lang="en-GB" dirty="0"/>
              <a:t>: Earthwork forts like </a:t>
            </a:r>
            <a:r>
              <a:rPr lang="en-GB" b="1" dirty="0"/>
              <a:t>Wallingford</a:t>
            </a:r>
            <a:r>
              <a:rPr lang="en-GB" dirty="0"/>
              <a:t> (built by Alfred the Great against Vikings).</a:t>
            </a:r>
            <a:br>
              <a:rPr lang="en-GB" dirty="0"/>
            </a:br>
            <a:endParaRPr lang="en-GB" sz="1100" dirty="0"/>
          </a:p>
          <a:p>
            <a:r>
              <a:rPr lang="en-GB" b="1" dirty="0"/>
              <a:t>3. Religion</a:t>
            </a:r>
            <a:endParaRPr lang="en-GB" dirty="0"/>
          </a:p>
          <a:p>
            <a:pPr lvl="0"/>
            <a:r>
              <a:rPr lang="en-GB" b="1" dirty="0"/>
              <a:t>Minster Churches</a:t>
            </a:r>
            <a:r>
              <a:rPr lang="en-GB" dirty="0"/>
              <a:t>: Important at </a:t>
            </a:r>
            <a:r>
              <a:rPr lang="en-GB" b="1" dirty="0"/>
              <a:t>Abingdon</a:t>
            </a:r>
            <a:r>
              <a:rPr lang="en-GB" dirty="0"/>
              <a:t> (founded in 675) and </a:t>
            </a:r>
            <a:r>
              <a:rPr lang="en-GB" b="1" dirty="0"/>
              <a:t>Sonning</a:t>
            </a:r>
            <a:r>
              <a:rPr lang="en-GB" dirty="0"/>
              <a:t>.</a:t>
            </a:r>
          </a:p>
          <a:p>
            <a:pPr lvl="0"/>
            <a:r>
              <a:rPr lang="en-GB" b="1" dirty="0"/>
              <a:t>Pagan Remnants</a:t>
            </a:r>
            <a:r>
              <a:rPr lang="en-GB" dirty="0"/>
              <a:t>: Sacred springs (e.g., </a:t>
            </a:r>
            <a:r>
              <a:rPr lang="en-GB" b="1" dirty="0"/>
              <a:t>St. Anne’s Well, Caversham</a:t>
            </a:r>
            <a:r>
              <a:rPr lang="en-GB" dirty="0"/>
              <a:t>) later Christianized.</a:t>
            </a:r>
            <a:br>
              <a:rPr lang="en-GB" dirty="0"/>
            </a:br>
            <a:endParaRPr lang="en-GB" sz="1100" dirty="0"/>
          </a:p>
          <a:p>
            <a:r>
              <a:rPr lang="en-GB" b="1" dirty="0"/>
              <a:t>4. Daily Life</a:t>
            </a:r>
            <a:endParaRPr lang="en-GB" dirty="0"/>
          </a:p>
          <a:p>
            <a:pPr lvl="0"/>
            <a:r>
              <a:rPr lang="en-GB" b="1" dirty="0"/>
              <a:t>Homes</a:t>
            </a:r>
            <a:r>
              <a:rPr lang="en-GB" dirty="0"/>
              <a:t>: Timber-framed longhouses with wattle-and-daub walls.</a:t>
            </a:r>
          </a:p>
          <a:p>
            <a:pPr lvl="0"/>
            <a:r>
              <a:rPr lang="en-GB" b="1" dirty="0"/>
              <a:t>Food</a:t>
            </a:r>
            <a:r>
              <a:rPr lang="en-GB" dirty="0"/>
              <a:t>: Ale, bread, river fish (eel traps common), and wild game.</a:t>
            </a:r>
          </a:p>
        </p:txBody>
      </p:sp>
    </p:spTree>
    <p:extLst>
      <p:ext uri="{BB962C8B-B14F-4D97-AF65-F5344CB8AC3E}">
        <p14:creationId xmlns:p14="http://schemas.microsoft.com/office/powerpoint/2010/main" val="1770543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0FB789-10E6-EB78-DAC9-AA7960915D3C}"/>
              </a:ext>
            </a:extLst>
          </p:cNvPr>
          <p:cNvSpPr txBox="1"/>
          <p:nvPr/>
        </p:nvSpPr>
        <p:spPr>
          <a:xfrm>
            <a:off x="1630680" y="2032000"/>
            <a:ext cx="8930640" cy="3709413"/>
          </a:xfrm>
          <a:prstGeom prst="rect">
            <a:avLst/>
          </a:prstGeom>
          <a:noFill/>
        </p:spPr>
        <p:txBody>
          <a:bodyPr wrap="square">
            <a:spAutoFit/>
          </a:bodyPr>
          <a:lstStyle/>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A physician treating a fever might:</a:t>
            </a:r>
          </a:p>
          <a:p>
            <a:pPr marL="342900" lvl="0" indent="-342900">
              <a:lnSpc>
                <a:spcPct val="107000"/>
              </a:lnSpc>
              <a:spcAft>
                <a:spcPts val="800"/>
              </a:spcAft>
              <a:buSzPts val="1000"/>
              <a:buFont typeface="Symbol" panose="05050102010706020507" pitchFamily="18" charset="2"/>
              <a:buChar char=""/>
              <a:tabLst>
                <a:tab pos="457200" algn="l"/>
              </a:tabLs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Check the patient’s zodiac sign and planetary alignments.</a:t>
            </a:r>
          </a:p>
          <a:p>
            <a:pPr marL="342900" lvl="0" indent="-342900">
              <a:lnSpc>
                <a:spcPct val="107000"/>
              </a:lnSpc>
              <a:spcAft>
                <a:spcPts val="800"/>
              </a:spcAft>
              <a:buSzPts val="1000"/>
              <a:buFont typeface="Symbol" panose="05050102010706020507" pitchFamily="18" charset="2"/>
              <a:buChar char=""/>
              <a:tabLst>
                <a:tab pos="457200" algn="l"/>
              </a:tabLs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Consult a lunar calendar to choose the right day for bloodletting.</a:t>
            </a:r>
          </a:p>
          <a:p>
            <a:pPr marL="342900" lvl="0" indent="-342900">
              <a:lnSpc>
                <a:spcPct val="107000"/>
              </a:lnSpc>
              <a:spcAft>
                <a:spcPts val="800"/>
              </a:spcAft>
              <a:buSzPts val="1000"/>
              <a:buFont typeface="Symbol" panose="05050102010706020507" pitchFamily="18" charset="2"/>
              <a:buChar char=""/>
              <a:tabLst>
                <a:tab pos="457200" algn="l"/>
              </a:tabLs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Use a </a:t>
            </a:r>
            <a:r>
              <a:rPr lang="en-GB" sz="2800" kern="100" dirty="0" err="1">
                <a:effectLst/>
                <a:latin typeface="Calibri" panose="020F0502020204030204" pitchFamily="34" charset="0"/>
                <a:ea typeface="Calibri" panose="020F0502020204030204" pitchFamily="34" charset="0"/>
                <a:cs typeface="Times New Roman" panose="02020603050405020304" pitchFamily="18" charset="0"/>
              </a:rPr>
              <a:t>decumbiture</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chart to assess prognosis.</a:t>
            </a:r>
          </a:p>
          <a:p>
            <a:pPr marL="342900" lvl="0" indent="-342900">
              <a:lnSpc>
                <a:spcPct val="107000"/>
              </a:lnSpc>
              <a:spcAft>
                <a:spcPts val="800"/>
              </a:spcAft>
              <a:buSzPts val="1000"/>
              <a:buFont typeface="Symbol" panose="05050102010706020507" pitchFamily="18" charset="2"/>
              <a:buChar char=""/>
              <a:tabLst>
                <a:tab pos="457200" algn="l"/>
              </a:tabLs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Avoid treatment during “malefic” planetary hours (e.g. Mars or Saturn).</a:t>
            </a:r>
          </a:p>
        </p:txBody>
      </p:sp>
      <p:sp>
        <p:nvSpPr>
          <p:cNvPr id="4" name="TextBox 3">
            <a:extLst>
              <a:ext uri="{FF2B5EF4-FFF2-40B4-BE49-F238E27FC236}">
                <a16:creationId xmlns:a16="http://schemas.microsoft.com/office/drawing/2014/main" id="{B719DECD-EA94-9228-F681-3A2015F59A6B}"/>
              </a:ext>
            </a:extLst>
          </p:cNvPr>
          <p:cNvSpPr txBox="1"/>
          <p:nvPr/>
        </p:nvSpPr>
        <p:spPr>
          <a:xfrm>
            <a:off x="1630680" y="1280160"/>
            <a:ext cx="7401560" cy="646331"/>
          </a:xfrm>
          <a:prstGeom prst="rect">
            <a:avLst/>
          </a:prstGeom>
          <a:noFill/>
        </p:spPr>
        <p:txBody>
          <a:bodyPr wrap="square" rtlCol="0">
            <a:spAutoFit/>
          </a:bodyPr>
          <a:lstStyle/>
          <a:p>
            <a:r>
              <a:rPr lang="en-GB" sz="3600" b="1" dirty="0"/>
              <a:t>Example in Practice</a:t>
            </a:r>
            <a:endParaRPr lang="en-GB" sz="3600" dirty="0"/>
          </a:p>
        </p:txBody>
      </p:sp>
    </p:spTree>
    <p:extLst>
      <p:ext uri="{BB962C8B-B14F-4D97-AF65-F5344CB8AC3E}">
        <p14:creationId xmlns:p14="http://schemas.microsoft.com/office/powerpoint/2010/main" val="2881584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5A04FF-7FA7-3405-4465-C87E0A4D1EBF}"/>
              </a:ext>
            </a:extLst>
          </p:cNvPr>
          <p:cNvSpPr txBox="1"/>
          <p:nvPr/>
        </p:nvSpPr>
        <p:spPr>
          <a:xfrm>
            <a:off x="1605280" y="1566310"/>
            <a:ext cx="8981440" cy="4318170"/>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woman in the Norman Period (1066–1154)</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"I used to have rights. Now, I am my husband’s shadow. The land I once called mine is his. The Church tells me to obey, and the law no longer hears my voice. I pray, I endure, and I remember what my mother had."</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Norman woman">
            <a:hlinkClick r:id="" action="ppaction://media"/>
            <a:extLst>
              <a:ext uri="{FF2B5EF4-FFF2-40B4-BE49-F238E27FC236}">
                <a16:creationId xmlns:a16="http://schemas.microsoft.com/office/drawing/2014/main" id="{5273DD44-95C0-068C-30D0-25891744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3040" y="5420360"/>
            <a:ext cx="609600" cy="609600"/>
          </a:xfrm>
          <a:prstGeom prst="rect">
            <a:avLst/>
          </a:prstGeom>
        </p:spPr>
      </p:pic>
    </p:spTree>
    <p:extLst>
      <p:ext uri="{BB962C8B-B14F-4D97-AF65-F5344CB8AC3E}">
        <p14:creationId xmlns:p14="http://schemas.microsoft.com/office/powerpoint/2010/main" val="163551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7E90-1A82-AE62-03E0-D7A04843C5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7FD600-4F18-82AB-8DF7-58CE7FDCD9C0}"/>
              </a:ext>
            </a:extLst>
          </p:cNvPr>
          <p:cNvSpPr txBox="1"/>
          <p:nvPr/>
        </p:nvSpPr>
        <p:spPr>
          <a:xfrm>
            <a:off x="1310640" y="677124"/>
            <a:ext cx="9570720" cy="5503751"/>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man in the Norman Period (1066–1154)</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"The land is no longer ours. The new lords speak strange words and build stone towers. I must bow deeper and work harder. If a Norman dies nearby, we all pay the murdrum fine. I dare not hunt in the woods — even a rabbit could cost me my hand. I remember my grandfather’s freedom and wonder if my son will know it."</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Norman man">
            <a:hlinkClick r:id="" action="ppaction://media"/>
            <a:extLst>
              <a:ext uri="{FF2B5EF4-FFF2-40B4-BE49-F238E27FC236}">
                <a16:creationId xmlns:a16="http://schemas.microsoft.com/office/drawing/2014/main" id="{0B6F2A5E-DE3B-1437-3C78-672E80551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1120" y="5566195"/>
            <a:ext cx="609600" cy="609600"/>
          </a:xfrm>
          <a:prstGeom prst="rect">
            <a:avLst/>
          </a:prstGeom>
        </p:spPr>
      </p:pic>
    </p:spTree>
    <p:extLst>
      <p:ext uri="{BB962C8B-B14F-4D97-AF65-F5344CB8AC3E}">
        <p14:creationId xmlns:p14="http://schemas.microsoft.com/office/powerpoint/2010/main" val="7059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8871F7-31D8-3720-8142-62DEE854A1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101EF7-31FF-92BF-B27C-273369338D86}"/>
              </a:ext>
            </a:extLst>
          </p:cNvPr>
          <p:cNvSpPr txBox="1"/>
          <p:nvPr/>
        </p:nvSpPr>
        <p:spPr>
          <a:xfrm>
            <a:off x="817880" y="322252"/>
            <a:ext cx="10556240" cy="6213496"/>
          </a:xfrm>
          <a:prstGeom prst="rect">
            <a:avLst/>
          </a:prstGeom>
          <a:noFill/>
        </p:spPr>
        <p:txBody>
          <a:bodyPr wrap="square">
            <a:spAutoFit/>
          </a:bodyPr>
          <a:lstStyle/>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The fire still burns in the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center</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of the village, but the air feels heavier now. The people of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Incpenne</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(as the Normans write it) gather as they always have, but there is a tension in the way they speak—lower, quicker, with glances toward the road where a mounted rider might appear.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0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The old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þegn</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is gone. In his place stands a sullen-faced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francisc</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(Frenchman), a minor knight or steward sent by the new lord who holds these lands for Guillaume le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Bâtard</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—King William now, though few here call him that willingly. The villagers mutter in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Englisc</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but switch to broken Norman French when addressed, their words stiff and resentful. The steward speaks of taxes, of Domesday, of the King’s demand to account for every pig, every acre, every soul.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2200" dirty="0">
                <a:effectLst/>
                <a:latin typeface="Calibri" panose="020F0502020204030204" pitchFamily="34" charset="0"/>
                <a:ea typeface="Calibri" panose="020F0502020204030204" pitchFamily="34" charset="0"/>
                <a:cs typeface="Times New Roman" panose="02020603050405020304" pitchFamily="18" charset="0"/>
              </a:rPr>
              <a:t>The scop no longer sings of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Woden</a:t>
            </a:r>
            <a:r>
              <a:rPr lang="en-GB" sz="2200" dirty="0">
                <a:effectLst/>
                <a:latin typeface="Calibri" panose="020F0502020204030204" pitchFamily="34" charset="0"/>
                <a:ea typeface="Calibri" panose="020F0502020204030204" pitchFamily="34" charset="0"/>
                <a:cs typeface="Times New Roman" panose="02020603050405020304" pitchFamily="18" charset="0"/>
              </a:rPr>
              <a:t> or Beowulf. If he sings at all, it is in whispers—old riddles of loss, of heroes who once ruled this land. The church bell tolls from the new stone building, a sound that still feels foreign. Some of the villagers cross themselves out of habit now, but others cling to the old ways in secret, leaving offerings at the twisted oak when the priest isn’t watching.</a:t>
            </a:r>
            <a:endParaRPr lang="en-GB" sz="2200" dirty="0"/>
          </a:p>
        </p:txBody>
      </p:sp>
    </p:spTree>
    <p:extLst>
      <p:ext uri="{BB962C8B-B14F-4D97-AF65-F5344CB8AC3E}">
        <p14:creationId xmlns:p14="http://schemas.microsoft.com/office/powerpoint/2010/main" val="4097624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D52DAF-E1AD-FEDF-E7FE-3FDCA2D9B7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916ED0-ABC5-BC7C-BECE-65A51CD2CED1}"/>
              </a:ext>
            </a:extLst>
          </p:cNvPr>
          <p:cNvSpPr txBox="1"/>
          <p:nvPr/>
        </p:nvSpPr>
        <p:spPr>
          <a:xfrm>
            <a:off x="939800" y="322252"/>
            <a:ext cx="10312400" cy="6213496"/>
          </a:xfrm>
          <a:prstGeom prst="rect">
            <a:avLst/>
          </a:prstGeom>
          <a:noFill/>
        </p:spPr>
        <p:txBody>
          <a:bodyPr wrap="square">
            <a:spAutoFit/>
          </a:bodyPr>
          <a:lstStyle/>
          <a:p>
            <a:pPr>
              <a:lnSpc>
                <a:spcPct val="107000"/>
              </a:lnSpc>
              <a:spcAft>
                <a:spcPts val="800"/>
              </a:spcAft>
              <a:buNone/>
            </a:pPr>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The Domesday Shadow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The steward, a thin-lipped man in a quilted gambeson, unrolls a scrap of parchment—"par la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volonté</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du Roi"—and begins reciting numbers. The villagers shift uncomfortably. Each cow, each strip of field, even the mill by the stream, now belongs to Odo de Mandeville or some other foreign lord. A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gray</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-bearded farmer spits into the fire when the steward claims "waste" lands—fields left untilled since the Harrying of the North sent starving refugees fleeing south.  </a:t>
            </a:r>
          </a:p>
          <a:p>
            <a:pPr>
              <a:lnSpc>
                <a:spcPct val="107000"/>
              </a:lnSpc>
              <a:spcAft>
                <a:spcPts val="800"/>
              </a:spcAft>
              <a:buNone/>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22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 woman whispers, "They write us like sheep in a pen." Another replies, "Worse—sheep are worth more now." The Norman doesn’t understand their tongue, but he scowls anyway.  </a:t>
            </a:r>
            <a:br>
              <a:rPr lang="en-GB" sz="18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br>
              <a:rPr lang="en-GB" sz="12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en-GB" sz="2200" b="1" i="1" dirty="0">
                <a:solidFill>
                  <a:srgbClr val="C00000"/>
                </a:solidFill>
              </a:rPr>
              <a:t>The priest from the new church watches with hawkish eyes, but when his back is turned, an old widow slips a charm-stone into the thatch of her neighbour’s door—a </a:t>
            </a:r>
            <a:r>
              <a:rPr lang="en-GB" sz="2200" b="1" i="1" dirty="0" err="1">
                <a:solidFill>
                  <a:srgbClr val="C00000"/>
                </a:solidFill>
              </a:rPr>
              <a:t>wicce’s</a:t>
            </a:r>
            <a:r>
              <a:rPr lang="en-GB" sz="2200" b="1" i="1" dirty="0">
                <a:solidFill>
                  <a:srgbClr val="C00000"/>
                </a:solidFill>
              </a:rPr>
              <a:t> trick against evil. At the edge of the crowd, a carver works a block of oak into the shape of Thunor’s hammer, hidden under his cloak. The younger children are baptized, but the elders still call upon Eostre when planting time comes. </a:t>
            </a:r>
            <a:endParaRPr lang="en-GB" sz="22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7327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044706-4F71-4483-8ED3-4426F70EFFD4}"/>
              </a:ext>
            </a:extLst>
          </p:cNvPr>
          <p:cNvGraphicFramePr>
            <a:graphicFrameLocks noGrp="1"/>
          </p:cNvGraphicFramePr>
          <p:nvPr/>
        </p:nvGraphicFramePr>
        <p:xfrm>
          <a:off x="838200" y="1696720"/>
          <a:ext cx="10515600" cy="4371214"/>
        </p:xfrm>
        <a:graphic>
          <a:graphicData uri="http://schemas.openxmlformats.org/drawingml/2006/table">
            <a:tbl>
              <a:tblPr firstRow="1" firstCol="1" bandRow="1">
                <a:tableStyleId>{5C22544A-7EE6-4342-B048-85BDC9FD1C3A}</a:tableStyleId>
              </a:tblPr>
              <a:tblGrid>
                <a:gridCol w="2606040">
                  <a:extLst>
                    <a:ext uri="{9D8B030D-6E8A-4147-A177-3AD203B41FA5}">
                      <a16:colId xmlns:a16="http://schemas.microsoft.com/office/drawing/2014/main" val="1511465096"/>
                    </a:ext>
                  </a:extLst>
                </a:gridCol>
                <a:gridCol w="7909560">
                  <a:extLst>
                    <a:ext uri="{9D8B030D-6E8A-4147-A177-3AD203B41FA5}">
                      <a16:colId xmlns:a16="http://schemas.microsoft.com/office/drawing/2014/main" val="2870580480"/>
                    </a:ext>
                  </a:extLst>
                </a:gridCol>
              </a:tblGrid>
              <a:tr h="530860">
                <a:tc>
                  <a:txBody>
                    <a:bodyPr/>
                    <a:lstStyle/>
                    <a:p>
                      <a:pPr>
                        <a:lnSpc>
                          <a:spcPct val="107000"/>
                        </a:lnSpc>
                        <a:spcAft>
                          <a:spcPts val="800"/>
                        </a:spcAft>
                        <a:buNone/>
                      </a:pPr>
                      <a:r>
                        <a:rPr lang="en-GB" sz="1800" kern="100">
                          <a:effectLst/>
                        </a:rPr>
                        <a:t>Astrological Element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Medical Application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85422480"/>
                  </a:ext>
                </a:extLst>
              </a:tr>
              <a:tr h="530860">
                <a:tc>
                  <a:txBody>
                    <a:bodyPr/>
                    <a:lstStyle/>
                    <a:p>
                      <a:pPr>
                        <a:lnSpc>
                          <a:spcPct val="107000"/>
                        </a:lnSpc>
                        <a:spcAft>
                          <a:spcPts val="800"/>
                        </a:spcAft>
                        <a:buNone/>
                      </a:pPr>
                      <a:r>
                        <a:rPr lang="en-GB" sz="1800" kern="100">
                          <a:effectLst/>
                        </a:rPr>
                        <a:t>Zodiac Signs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Each sign governed a part of the body (e.g. Aries = head, Leo = heart, Pisces = feet).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79587657"/>
                  </a:ext>
                </a:extLst>
              </a:tr>
              <a:tr h="530860">
                <a:tc>
                  <a:txBody>
                    <a:bodyPr/>
                    <a:lstStyle/>
                    <a:p>
                      <a:pPr>
                        <a:lnSpc>
                          <a:spcPct val="107000"/>
                        </a:lnSpc>
                        <a:spcAft>
                          <a:spcPts val="800"/>
                        </a:spcAft>
                        <a:buNone/>
                      </a:pPr>
                      <a:r>
                        <a:rPr lang="en-GB" sz="1800" kern="100">
                          <a:effectLst/>
                        </a:rPr>
                        <a:t>Planetary Influence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Planets were believed to affect bodily humors and disease progression.</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25957035"/>
                  </a:ext>
                </a:extLst>
              </a:tr>
              <a:tr h="530860">
                <a:tc>
                  <a:txBody>
                    <a:bodyPr/>
                    <a:lstStyle/>
                    <a:p>
                      <a:pPr>
                        <a:lnSpc>
                          <a:spcPct val="107000"/>
                        </a:lnSpc>
                        <a:spcAft>
                          <a:spcPts val="800"/>
                        </a:spcAft>
                        <a:buNone/>
                      </a:pPr>
                      <a:r>
                        <a:rPr lang="en-GB" sz="1800" kern="100">
                          <a:effectLst/>
                        </a:rPr>
                        <a:t>Moon Phases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Treatments like bloodletting were timed with lunar cycles for maximum effect.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83430224"/>
                  </a:ext>
                </a:extLst>
              </a:tr>
              <a:tr h="530860">
                <a:tc>
                  <a:txBody>
                    <a:bodyPr/>
                    <a:lstStyle/>
                    <a:p>
                      <a:pPr>
                        <a:lnSpc>
                          <a:spcPct val="107000"/>
                        </a:lnSpc>
                        <a:spcAft>
                          <a:spcPts val="800"/>
                        </a:spcAft>
                        <a:buNone/>
                      </a:pPr>
                      <a:r>
                        <a:rPr lang="en-GB" sz="1800" kern="100">
                          <a:effectLst/>
                        </a:rPr>
                        <a:t>Horoscope Casting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Physicians might cast a patient’s chart to determine the best time for treatment.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00317874"/>
                  </a:ext>
                </a:extLst>
              </a:tr>
              <a:tr h="530860">
                <a:tc>
                  <a:txBody>
                    <a:bodyPr/>
                    <a:lstStyle/>
                    <a:p>
                      <a:pPr>
                        <a:lnSpc>
                          <a:spcPct val="107000"/>
                        </a:lnSpc>
                        <a:spcAft>
                          <a:spcPts val="800"/>
                        </a:spcAft>
                        <a:buNone/>
                      </a:pPr>
                      <a:r>
                        <a:rPr lang="en-GB" sz="1800" kern="100">
                          <a:effectLst/>
                        </a:rPr>
                        <a:t>Decumbiture Charts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A chart drawn for the moment a patient fell ill, used to predict outcome and recovery.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05595388"/>
                  </a:ext>
                </a:extLst>
              </a:tr>
              <a:tr h="530860">
                <a:tc>
                  <a:txBody>
                    <a:bodyPr/>
                    <a:lstStyle/>
                    <a:p>
                      <a:pPr>
                        <a:lnSpc>
                          <a:spcPct val="107000"/>
                        </a:lnSpc>
                        <a:spcAft>
                          <a:spcPts val="800"/>
                        </a:spcAft>
                        <a:buNone/>
                      </a:pPr>
                      <a:r>
                        <a:rPr lang="en-GB" sz="1800" kern="100">
                          <a:effectLst/>
                        </a:rPr>
                        <a:t>Medical Almanacs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a:effectLst/>
                        </a:rPr>
                        <a:t>Provided guidance on auspicious days for surgery, purging, or herbal remedies.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45513425"/>
                  </a:ext>
                </a:extLst>
              </a:tr>
              <a:tr h="530860">
                <a:tc>
                  <a:txBody>
                    <a:bodyPr/>
                    <a:lstStyle/>
                    <a:p>
                      <a:pPr>
                        <a:lnSpc>
                          <a:spcPct val="107000"/>
                        </a:lnSpc>
                        <a:spcAft>
                          <a:spcPts val="800"/>
                        </a:spcAft>
                        <a:buNone/>
                      </a:pPr>
                      <a:r>
                        <a:rPr lang="en-GB" sz="1800" kern="100">
                          <a:effectLst/>
                        </a:rPr>
                        <a:t>Astrological Hours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1800" kern="100" dirty="0">
                          <a:effectLst/>
                        </a:rPr>
                        <a:t>Certain hours of the day were ruled by planets—used to time medicine administration.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1795127"/>
                  </a:ext>
                </a:extLst>
              </a:tr>
            </a:tbl>
          </a:graphicData>
        </a:graphic>
      </p:graphicFrame>
      <p:sp>
        <p:nvSpPr>
          <p:cNvPr id="3" name="TextBox 2">
            <a:extLst>
              <a:ext uri="{FF2B5EF4-FFF2-40B4-BE49-F238E27FC236}">
                <a16:creationId xmlns:a16="http://schemas.microsoft.com/office/drawing/2014/main" id="{4A33EC66-E5B0-9C3E-2038-7B39D385BB9B}"/>
              </a:ext>
            </a:extLst>
          </p:cNvPr>
          <p:cNvSpPr txBox="1"/>
          <p:nvPr/>
        </p:nvSpPr>
        <p:spPr>
          <a:xfrm>
            <a:off x="767080" y="1171694"/>
            <a:ext cx="10358120" cy="369332"/>
          </a:xfrm>
          <a:prstGeom prst="rect">
            <a:avLst/>
          </a:prstGeom>
          <a:noFill/>
        </p:spPr>
        <p:txBody>
          <a:bodyPr wrap="square" rtlCol="0">
            <a:spAutoFit/>
          </a:bodyPr>
          <a:lstStyle/>
          <a:p>
            <a:r>
              <a:rPr lang="en-GB" b="1" dirty="0"/>
              <a:t>Astrology in Norman Medical Diagnosis</a:t>
            </a:r>
            <a:endParaRPr lang="en-GB" dirty="0"/>
          </a:p>
        </p:txBody>
      </p:sp>
    </p:spTree>
    <p:extLst>
      <p:ext uri="{BB962C8B-B14F-4D97-AF65-F5344CB8AC3E}">
        <p14:creationId xmlns:p14="http://schemas.microsoft.com/office/powerpoint/2010/main" val="203636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3C67-47C8-A3CF-4D87-66AD2D90B1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014B28-479B-CB05-1E9C-EF1985246D30}"/>
              </a:ext>
            </a:extLst>
          </p:cNvPr>
          <p:cNvSpPr txBox="1"/>
          <p:nvPr/>
        </p:nvSpPr>
        <p:spPr>
          <a:xfrm>
            <a:off x="1041400" y="571166"/>
            <a:ext cx="10109200" cy="5386283"/>
          </a:xfrm>
          <a:prstGeom prst="rect">
            <a:avLst/>
          </a:prstGeom>
          <a:noFill/>
        </p:spPr>
        <p:txBody>
          <a:bodyPr wrap="square">
            <a:spAutoFit/>
          </a:bodyPr>
          <a:lstStyle/>
          <a:p>
            <a:pPr>
              <a:lnSpc>
                <a:spcPct val="107000"/>
              </a:lnSpc>
              <a:spcAft>
                <a:spcPts val="800"/>
              </a:spcAft>
              <a:buNone/>
            </a:pPr>
            <a:r>
              <a:rPr lang="en-GB" sz="2400" b="1" dirty="0">
                <a:solidFill>
                  <a:srgbClr val="C00000"/>
                </a:solidFill>
              </a:rPr>
              <a:t>Daily Humiliations</a:t>
            </a:r>
            <a:br>
              <a:rPr lang="en-GB" sz="2200" dirty="0"/>
            </a:br>
            <a:br>
              <a:rPr lang="en-GB" sz="1200" dirty="0"/>
            </a:br>
            <a:r>
              <a:rPr lang="en-GB" sz="22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Language: </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The village reeve, once a free man, now stammers in French when addressing the steward. The Norman butcher charges double for offal unless you say "merci."  </a:t>
            </a:r>
          </a:p>
          <a:p>
            <a:pPr>
              <a:lnSpc>
                <a:spcPct val="107000"/>
              </a:lnSpc>
              <a:spcAft>
                <a:spcPts val="800"/>
              </a:spcAft>
              <a:buNone/>
            </a:pPr>
            <a:r>
              <a:rPr lang="en-GB" sz="22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Bread &amp; Blood: </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A boy kicks at the dirt—his father lost two teeth in a brawl when Norman soldiers took their harvest as "tax." The bread is mixed with barley now, not good wheat.  </a:t>
            </a:r>
          </a:p>
          <a:p>
            <a:pPr>
              <a:lnSpc>
                <a:spcPct val="107000"/>
              </a:lnSpc>
              <a:spcAft>
                <a:spcPts val="800"/>
              </a:spcAft>
              <a:buNone/>
            </a:pPr>
            <a:r>
              <a:rPr lang="en-GB" sz="22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Names: </a:t>
            </a:r>
            <a:r>
              <a:rPr lang="en-GB" sz="2200" kern="100" dirty="0" err="1">
                <a:effectLst/>
                <a:latin typeface="Calibri" panose="020F0502020204030204" pitchFamily="34" charset="0"/>
                <a:ea typeface="Calibri" panose="020F0502020204030204" pitchFamily="34" charset="0"/>
                <a:cs typeface="Times New Roman" panose="02020603050405020304" pitchFamily="18" charset="0"/>
              </a:rPr>
              <a:t>Æthelric</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answers to "Alric" in the steward’s rolls. Wulfrun is just "Wulfruna." The Normans cannot say their names right, and it grinds the soul thin.</a:t>
            </a:r>
            <a:br>
              <a:rPr lang="en-GB" sz="2200" kern="100" dirty="0">
                <a:effectLst/>
                <a:latin typeface="Calibri" panose="020F0502020204030204" pitchFamily="34" charset="0"/>
                <a:ea typeface="Calibri" panose="020F0502020204030204" pitchFamily="34" charset="0"/>
                <a:cs typeface="Times New Roman" panose="02020603050405020304" pitchFamily="18" charset="0"/>
              </a:rPr>
            </a:br>
            <a:r>
              <a:rPr lang="en-GB" sz="1000" kern="100" dirty="0">
                <a:effectLst/>
                <a:latin typeface="Calibri" panose="020F0502020204030204" pitchFamily="34" charset="0"/>
                <a:ea typeface="Calibri" panose="020F0502020204030204" pitchFamily="34" charset="0"/>
                <a:cs typeface="Times New Roman" panose="02020603050405020304" pitchFamily="18" charset="0"/>
              </a:rPr>
              <a:t>  </a:t>
            </a:r>
            <a:br>
              <a:rPr lang="en-GB" sz="1000" kern="1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t>Behind closed doors, the women still weave patterns like their mothers did—serpents and ravens, not the crosses the priest demands. A youth sharpens a seax knife and whispers of Hereward, still uncaptured in the fens. The hedgerows hide poached game, and the miller’s daughter "forgets" to grind the lord’s grain fine.</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axon to norman">
            <a:hlinkClick r:id="" action="ppaction://media"/>
            <a:extLst>
              <a:ext uri="{FF2B5EF4-FFF2-40B4-BE49-F238E27FC236}">
                <a16:creationId xmlns:a16="http://schemas.microsoft.com/office/drawing/2014/main" id="{10E636E1-A91D-AC89-ED94-6786BD8CF7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6480" y="5677234"/>
            <a:ext cx="609600" cy="609600"/>
          </a:xfrm>
          <a:prstGeom prst="rect">
            <a:avLst/>
          </a:prstGeom>
        </p:spPr>
      </p:pic>
    </p:spTree>
    <p:extLst>
      <p:ext uri="{BB962C8B-B14F-4D97-AF65-F5344CB8AC3E}">
        <p14:creationId xmlns:p14="http://schemas.microsoft.com/office/powerpoint/2010/main" val="2484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B5F3DD-F100-36A5-67FE-3766576934D3}"/>
              </a:ext>
            </a:extLst>
          </p:cNvPr>
          <p:cNvSpPr txBox="1"/>
          <p:nvPr/>
        </p:nvSpPr>
        <p:spPr>
          <a:xfrm>
            <a:off x="3810000" y="2828835"/>
            <a:ext cx="4572000" cy="1200329"/>
          </a:xfrm>
          <a:prstGeom prst="rect">
            <a:avLst/>
          </a:prstGeom>
          <a:noFill/>
        </p:spPr>
        <p:txBody>
          <a:bodyPr wrap="square" rtlCol="0">
            <a:spAutoFit/>
          </a:bodyPr>
          <a:lstStyle/>
          <a:p>
            <a:r>
              <a:rPr lang="en-GB" sz="7200" dirty="0"/>
              <a:t>Moving On.</a:t>
            </a:r>
          </a:p>
        </p:txBody>
      </p:sp>
    </p:spTree>
    <p:extLst>
      <p:ext uri="{BB962C8B-B14F-4D97-AF65-F5344CB8AC3E}">
        <p14:creationId xmlns:p14="http://schemas.microsoft.com/office/powerpoint/2010/main" val="2027899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371A-0BE6-A975-91C1-C14F864023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DE298A-8A9B-DBC1-C57F-B805D6A72265}"/>
              </a:ext>
            </a:extLst>
          </p:cNvPr>
          <p:cNvSpPr txBox="1"/>
          <p:nvPr/>
        </p:nvSpPr>
        <p:spPr>
          <a:xfrm>
            <a:off x="1259840" y="1566310"/>
            <a:ext cx="9672320" cy="3725379"/>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woman in the Medieval Period (1154–)</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"My hands never stop. I spin, I bake, I tend the garden. The Church watches me, and the manor rules me. If I gossip, I risk the ducking stool. But I teach my daughters to read the Psalms and my sons to plough straight."</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Medieval woman">
            <a:hlinkClick r:id="" action="ppaction://media"/>
            <a:extLst>
              <a:ext uri="{FF2B5EF4-FFF2-40B4-BE49-F238E27FC236}">
                <a16:creationId xmlns:a16="http://schemas.microsoft.com/office/drawing/2014/main" id="{DFF68940-8BEE-74EF-AAC7-56F58F91E1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2640" y="5291689"/>
            <a:ext cx="609600" cy="609600"/>
          </a:xfrm>
          <a:prstGeom prst="rect">
            <a:avLst/>
          </a:prstGeom>
        </p:spPr>
      </p:pic>
    </p:spTree>
    <p:extLst>
      <p:ext uri="{BB962C8B-B14F-4D97-AF65-F5344CB8AC3E}">
        <p14:creationId xmlns:p14="http://schemas.microsoft.com/office/powerpoint/2010/main" val="53210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07050-D6AE-9ECB-20E0-D1234A1F3D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5F578F-3B8F-39A4-6A98-4667E5761A23}"/>
              </a:ext>
            </a:extLst>
          </p:cNvPr>
          <p:cNvSpPr txBox="1"/>
          <p:nvPr/>
        </p:nvSpPr>
        <p:spPr>
          <a:xfrm>
            <a:off x="1518920" y="677124"/>
            <a:ext cx="9154160" cy="5503751"/>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man in the Medieval Period (1154–BD)</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"I plough my strips and pay my dues. The manor court watches all. I rise with the sun and sleep with the stars. The Church tells me when to fast, when to feast, and how to bury my dead. I fear the pestilence and thank God when it passes me by. My oxen are slow, but they are mine. I know my place, and I keep it."</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Medieval man">
            <a:hlinkClick r:id="" action="ppaction://media"/>
            <a:extLst>
              <a:ext uri="{FF2B5EF4-FFF2-40B4-BE49-F238E27FC236}">
                <a16:creationId xmlns:a16="http://schemas.microsoft.com/office/drawing/2014/main" id="{A5DD1B70-6EE8-FD62-9E2F-3738654BC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5040" y="5684520"/>
            <a:ext cx="609600" cy="609600"/>
          </a:xfrm>
          <a:prstGeom prst="rect">
            <a:avLst/>
          </a:prstGeom>
        </p:spPr>
      </p:pic>
    </p:spTree>
    <p:extLst>
      <p:ext uri="{BB962C8B-B14F-4D97-AF65-F5344CB8AC3E}">
        <p14:creationId xmlns:p14="http://schemas.microsoft.com/office/powerpoint/2010/main" val="382648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2DAF9-E9B1-8051-71A5-6675836967F8}"/>
              </a:ext>
            </a:extLst>
          </p:cNvPr>
          <p:cNvSpPr txBox="1"/>
          <p:nvPr/>
        </p:nvSpPr>
        <p:spPr>
          <a:xfrm>
            <a:off x="1900237" y="2274838"/>
            <a:ext cx="8391525" cy="2308324"/>
          </a:xfrm>
          <a:prstGeom prst="rect">
            <a:avLst/>
          </a:prstGeom>
          <a:noFill/>
        </p:spPr>
        <p:txBody>
          <a:bodyPr wrap="square" rtlCol="0">
            <a:spAutoFit/>
          </a:bodyPr>
          <a:lstStyle/>
          <a:p>
            <a:r>
              <a:rPr lang="en-GB" sz="3600" b="1" dirty="0"/>
              <a:t>Legacy in Modern Words</a:t>
            </a:r>
            <a:endParaRPr lang="en-GB" sz="3600" dirty="0"/>
          </a:p>
          <a:p>
            <a:pPr lvl="0"/>
            <a:r>
              <a:rPr lang="en-GB" sz="3600" b="1" dirty="0"/>
              <a:t>"Husband"</a:t>
            </a:r>
            <a:r>
              <a:rPr lang="en-GB" sz="3600" dirty="0"/>
              <a:t> = </a:t>
            </a:r>
            <a:r>
              <a:rPr lang="en-GB" sz="3600" i="1" dirty="0" err="1"/>
              <a:t>hūsbōnda</a:t>
            </a:r>
            <a:r>
              <a:rPr lang="en-GB" sz="3600" dirty="0"/>
              <a:t> (householder).</a:t>
            </a:r>
          </a:p>
          <a:p>
            <a:pPr lvl="0"/>
            <a:r>
              <a:rPr lang="en-GB" sz="3600" b="1" dirty="0"/>
              <a:t>"Lady"</a:t>
            </a:r>
            <a:r>
              <a:rPr lang="en-GB" sz="3600" dirty="0"/>
              <a:t> = </a:t>
            </a:r>
            <a:r>
              <a:rPr lang="en-GB" sz="3600" i="1" dirty="0" err="1"/>
              <a:t>hlǣfdīge</a:t>
            </a:r>
            <a:r>
              <a:rPr lang="en-GB" sz="3600" dirty="0"/>
              <a:t> (loaf-kneader).</a:t>
            </a:r>
          </a:p>
          <a:p>
            <a:pPr lvl="0"/>
            <a:r>
              <a:rPr lang="en-GB" sz="3600" b="1" dirty="0"/>
              <a:t>"Wedlock"</a:t>
            </a:r>
            <a:r>
              <a:rPr lang="en-GB" sz="3600" dirty="0"/>
              <a:t> = </a:t>
            </a:r>
            <a:r>
              <a:rPr lang="en-GB" sz="3600" i="1" dirty="0"/>
              <a:t>wed</a:t>
            </a:r>
            <a:r>
              <a:rPr lang="en-GB" sz="3600" dirty="0"/>
              <a:t> (pledge) + </a:t>
            </a:r>
            <a:r>
              <a:rPr lang="en-GB" sz="3600" i="1" dirty="0"/>
              <a:t>lac</a:t>
            </a:r>
            <a:r>
              <a:rPr lang="en-GB" sz="3600" dirty="0"/>
              <a:t> (gift).</a:t>
            </a:r>
          </a:p>
        </p:txBody>
      </p:sp>
    </p:spTree>
    <p:extLst>
      <p:ext uri="{BB962C8B-B14F-4D97-AF65-F5344CB8AC3E}">
        <p14:creationId xmlns:p14="http://schemas.microsoft.com/office/powerpoint/2010/main" val="2352564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2960CF-45CB-0E27-D0F2-91AFB4CCF337}"/>
              </a:ext>
            </a:extLst>
          </p:cNvPr>
          <p:cNvSpPr txBox="1"/>
          <p:nvPr/>
        </p:nvSpPr>
        <p:spPr>
          <a:xfrm>
            <a:off x="1199707" y="582067"/>
            <a:ext cx="9792586" cy="5693866"/>
          </a:xfrm>
          <a:prstGeom prst="rect">
            <a:avLst/>
          </a:prstGeom>
          <a:noFill/>
        </p:spPr>
        <p:txBody>
          <a:bodyPr wrap="square">
            <a:spAutoFit/>
          </a:bodyPr>
          <a:lstStyle/>
          <a:p>
            <a:pPr>
              <a:buNone/>
            </a:pPr>
            <a:r>
              <a:rPr lang="en-GB" sz="2800" b="1" i="0" dirty="0">
                <a:solidFill>
                  <a:srgbClr val="000000"/>
                </a:solidFill>
                <a:effectLst/>
                <a:latin typeface="ArialMT"/>
              </a:rPr>
              <a:t>Extract from 14c parchment</a:t>
            </a:r>
            <a:br>
              <a:rPr lang="en-GB" sz="2800" b="1" i="0" dirty="0">
                <a:solidFill>
                  <a:srgbClr val="000000"/>
                </a:solidFill>
                <a:effectLst/>
                <a:latin typeface="ArialMT"/>
              </a:rPr>
            </a:br>
            <a:br>
              <a:rPr lang="en-GB" sz="1000" b="0" i="0" dirty="0">
                <a:solidFill>
                  <a:srgbClr val="000000"/>
                </a:solidFill>
                <a:effectLst/>
                <a:latin typeface="ArialMT"/>
              </a:rPr>
            </a:br>
            <a:r>
              <a:rPr lang="en-GB" sz="2800" b="0" i="0" dirty="0">
                <a:solidFill>
                  <a:srgbClr val="000000"/>
                </a:solidFill>
                <a:effectLst/>
                <a:latin typeface="ArialMT"/>
              </a:rPr>
              <a:t>Section 1 ‘Simon Hazelden’ … … … [near the end] ‘</a:t>
            </a:r>
            <a:r>
              <a:rPr lang="en-GB" sz="2800" b="0" i="0" dirty="0" err="1">
                <a:solidFill>
                  <a:srgbClr val="000000"/>
                </a:solidFill>
                <a:effectLst/>
                <a:latin typeface="ArialMT"/>
              </a:rPr>
              <a:t>Dolcombe</a:t>
            </a:r>
            <a:r>
              <a:rPr lang="en-GB" sz="2800" b="0" i="0" dirty="0">
                <a:solidFill>
                  <a:srgbClr val="000000"/>
                </a:solidFill>
                <a:effectLst/>
                <a:latin typeface="ArialMT"/>
              </a:rPr>
              <a:t>’ [place or farm or field] </a:t>
            </a:r>
            <a:br>
              <a:rPr lang="en-GB" sz="2800" b="0" i="0" dirty="0">
                <a:solidFill>
                  <a:srgbClr val="000000"/>
                </a:solidFill>
                <a:effectLst/>
                <a:latin typeface="ArialMT"/>
              </a:rPr>
            </a:br>
            <a:r>
              <a:rPr lang="en-GB" sz="2800" b="0" i="0" dirty="0">
                <a:solidFill>
                  <a:srgbClr val="000000"/>
                </a:solidFill>
                <a:effectLst/>
                <a:latin typeface="ArialMT"/>
              </a:rPr>
              <a:t>Section 2 ‘Thomas </a:t>
            </a:r>
            <a:r>
              <a:rPr lang="en-GB" sz="2800" b="0" i="0" dirty="0" err="1">
                <a:solidFill>
                  <a:srgbClr val="000000"/>
                </a:solidFill>
                <a:effectLst/>
                <a:latin typeface="ArialMT"/>
              </a:rPr>
              <a:t>Rogey</a:t>
            </a:r>
            <a:r>
              <a:rPr lang="en-GB" sz="2800" b="0" i="0" dirty="0">
                <a:solidFill>
                  <a:srgbClr val="000000"/>
                </a:solidFill>
                <a:effectLst/>
                <a:latin typeface="ArialMT"/>
              </a:rPr>
              <a:t> and Johannes Jones’</a:t>
            </a:r>
          </a:p>
          <a:p>
            <a:pPr>
              <a:buNone/>
            </a:pPr>
            <a:r>
              <a:rPr lang="en-GB" sz="2800" b="0" i="0" dirty="0">
                <a:solidFill>
                  <a:srgbClr val="000000"/>
                </a:solidFill>
                <a:effectLst/>
                <a:latin typeface="ArialMT"/>
              </a:rPr>
              <a:t>Section 3 ‘John </a:t>
            </a:r>
            <a:r>
              <a:rPr lang="en-GB" sz="2800" b="0" i="0" dirty="0" err="1">
                <a:solidFill>
                  <a:srgbClr val="000000"/>
                </a:solidFill>
                <a:effectLst/>
                <a:latin typeface="ArialMT"/>
              </a:rPr>
              <a:t>Goulesme</a:t>
            </a:r>
            <a:r>
              <a:rPr lang="en-GB" sz="2800" b="0" i="0" dirty="0">
                <a:solidFill>
                  <a:srgbClr val="000000"/>
                </a:solidFill>
                <a:effectLst/>
                <a:latin typeface="ArialMT"/>
              </a:rPr>
              <a:t>’ and in line 2 ‘the said John’ and ‘seneschal’ (steward) </a:t>
            </a:r>
            <a:br>
              <a:rPr lang="en-GB" sz="2800" b="0" i="0" dirty="0">
                <a:solidFill>
                  <a:srgbClr val="000000"/>
                </a:solidFill>
                <a:effectLst/>
                <a:latin typeface="ArialMT"/>
              </a:rPr>
            </a:br>
            <a:r>
              <a:rPr lang="en-GB" sz="2800" b="0" i="0" dirty="0">
                <a:solidFill>
                  <a:srgbClr val="000000"/>
                </a:solidFill>
                <a:effectLst/>
                <a:latin typeface="ArialMT"/>
              </a:rPr>
              <a:t>Section 4 ‘John’</a:t>
            </a:r>
          </a:p>
          <a:p>
            <a:pPr>
              <a:buNone/>
            </a:pPr>
            <a:r>
              <a:rPr lang="en-GB" sz="2800" b="0" i="0" dirty="0">
                <a:solidFill>
                  <a:srgbClr val="000000"/>
                </a:solidFill>
                <a:effectLst/>
                <a:latin typeface="ArialMT"/>
              </a:rPr>
              <a:t>Section 5 (which is much longer) line 2 mentions the [manorial court] ‘homage’ for the first time and the seneschal in that line and the next line. The last line ends with ‘10 pence’. Section 6 - just one line ‘That William’… ‘Robert Jones son]’, John Jones</a:t>
            </a:r>
            <a:r>
              <a:rPr lang="en-GB" sz="2800" dirty="0"/>
              <a:t> </a:t>
            </a:r>
            <a:br>
              <a:rPr lang="en-GB" dirty="0"/>
            </a:br>
            <a:endParaRPr lang="en-GB" dirty="0"/>
          </a:p>
        </p:txBody>
      </p:sp>
    </p:spTree>
    <p:extLst>
      <p:ext uri="{BB962C8B-B14F-4D97-AF65-F5344CB8AC3E}">
        <p14:creationId xmlns:p14="http://schemas.microsoft.com/office/powerpoint/2010/main" val="3863018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1C537-54E0-CC26-7916-550E93698F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240126-914B-2948-9AF1-10C298733174}"/>
              </a:ext>
            </a:extLst>
          </p:cNvPr>
          <p:cNvSpPr txBox="1"/>
          <p:nvPr/>
        </p:nvSpPr>
        <p:spPr>
          <a:xfrm>
            <a:off x="1330866" y="1059120"/>
            <a:ext cx="9530267" cy="4739759"/>
          </a:xfrm>
          <a:prstGeom prst="rect">
            <a:avLst/>
          </a:prstGeom>
          <a:noFill/>
        </p:spPr>
        <p:txBody>
          <a:bodyPr wrap="square" rtlCol="0">
            <a:spAutoFit/>
          </a:bodyPr>
          <a:lstStyle/>
          <a:p>
            <a:r>
              <a:rPr lang="en-GB" sz="2800" b="1" dirty="0"/>
              <a:t>Before the Black Death (c. 1200–1348)</a:t>
            </a:r>
            <a:endParaRPr lang="en-GB" sz="2800" dirty="0"/>
          </a:p>
          <a:p>
            <a:br>
              <a:rPr lang="en-GB" sz="1000" b="1" dirty="0"/>
            </a:br>
            <a:r>
              <a:rPr lang="en-GB" sz="2200" b="1" dirty="0"/>
              <a:t>1. Economy &amp; Land</a:t>
            </a:r>
            <a:endParaRPr lang="en-GB" sz="2200" dirty="0"/>
          </a:p>
          <a:p>
            <a:pPr lvl="0"/>
            <a:r>
              <a:rPr lang="en-GB" sz="2200" b="1" dirty="0"/>
              <a:t>Manorial System</a:t>
            </a:r>
            <a:r>
              <a:rPr lang="en-GB" sz="2200" dirty="0"/>
              <a:t>: Peasants (</a:t>
            </a:r>
            <a:r>
              <a:rPr lang="en-GB" sz="2200" b="1" dirty="0"/>
              <a:t>villeins</a:t>
            </a:r>
            <a:r>
              <a:rPr lang="en-GB" sz="2200" dirty="0"/>
              <a:t>) farmed strips in open fields (wheat, barley, sheep on the chalk downs).</a:t>
            </a:r>
          </a:p>
          <a:p>
            <a:pPr lvl="0"/>
            <a:r>
              <a:rPr lang="en-GB" sz="2200" b="1" dirty="0"/>
              <a:t>Lordship</a:t>
            </a:r>
            <a:r>
              <a:rPr lang="en-GB" sz="2200" dirty="0"/>
              <a:t>: Held by Norman-descended families</a:t>
            </a:r>
          </a:p>
          <a:p>
            <a:pPr lvl="0"/>
            <a:r>
              <a:rPr lang="en-GB" sz="2200" b="1" dirty="0"/>
              <a:t>Taxes</a:t>
            </a:r>
            <a:r>
              <a:rPr lang="en-GB" sz="2200" dirty="0"/>
              <a:t>: Heavy feudal dues (work on lord’s demesne, payments to Church).</a:t>
            </a:r>
          </a:p>
          <a:p>
            <a:r>
              <a:rPr lang="en-GB" sz="2200" b="1" dirty="0"/>
              <a:t>2. Society</a:t>
            </a:r>
            <a:endParaRPr lang="en-GB" sz="2200" dirty="0"/>
          </a:p>
          <a:p>
            <a:pPr lvl="0"/>
            <a:r>
              <a:rPr lang="en-GB" sz="2200" b="1" dirty="0"/>
              <a:t>Population</a:t>
            </a:r>
            <a:r>
              <a:rPr lang="en-GB" sz="2200" dirty="0"/>
              <a:t>: ~150–200 people (small but thriving).</a:t>
            </a:r>
          </a:p>
          <a:p>
            <a:pPr lvl="0"/>
            <a:r>
              <a:rPr lang="en-GB" sz="2200" b="1" dirty="0"/>
              <a:t>Housing</a:t>
            </a:r>
            <a:r>
              <a:rPr lang="en-GB" sz="2200" dirty="0"/>
              <a:t>: Timber-framed cottages with thatch; some stone barns for grain.</a:t>
            </a:r>
          </a:p>
          <a:p>
            <a:pPr lvl="0"/>
            <a:r>
              <a:rPr lang="en-GB" sz="2200" b="1" dirty="0"/>
              <a:t>Church</a:t>
            </a:r>
            <a:r>
              <a:rPr lang="en-GB" sz="2200" dirty="0"/>
              <a:t>: </a:t>
            </a:r>
            <a:r>
              <a:rPr lang="en-GB" sz="2200" b="1" dirty="0"/>
              <a:t>St. Michael’s</a:t>
            </a:r>
            <a:r>
              <a:rPr lang="en-GB" sz="2200" dirty="0"/>
              <a:t> (established post-Conquest) central to village life.</a:t>
            </a:r>
          </a:p>
          <a:p>
            <a:r>
              <a:rPr lang="en-GB" sz="2200" b="1" dirty="0"/>
              <a:t>3. Challenges</a:t>
            </a:r>
            <a:endParaRPr lang="en-GB" sz="2200" dirty="0"/>
          </a:p>
          <a:p>
            <a:pPr lvl="0"/>
            <a:r>
              <a:rPr lang="en-GB" sz="2200" b="1" dirty="0"/>
              <a:t>Famine (1315–17)</a:t>
            </a:r>
            <a:r>
              <a:rPr lang="en-GB" sz="2200" dirty="0"/>
              <a:t>: Poor harvests led to starvation.</a:t>
            </a:r>
          </a:p>
          <a:p>
            <a:pPr lvl="0"/>
            <a:r>
              <a:rPr lang="en-GB" sz="2200" b="1" dirty="0"/>
              <a:t>Limited Freedom</a:t>
            </a:r>
            <a:r>
              <a:rPr lang="en-GB" sz="2200" dirty="0"/>
              <a:t>: Serfs bound to the manor; few could leave without permission.</a:t>
            </a:r>
          </a:p>
        </p:txBody>
      </p:sp>
    </p:spTree>
    <p:extLst>
      <p:ext uri="{BB962C8B-B14F-4D97-AF65-F5344CB8AC3E}">
        <p14:creationId xmlns:p14="http://schemas.microsoft.com/office/powerpoint/2010/main" val="2555354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ED29-39E5-00FF-76F2-112FAFAD3A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7686BB-87CB-B26D-FAD6-08EC2195F160}"/>
              </a:ext>
            </a:extLst>
          </p:cNvPr>
          <p:cNvSpPr txBox="1"/>
          <p:nvPr/>
        </p:nvSpPr>
        <p:spPr>
          <a:xfrm>
            <a:off x="2885440" y="2228671"/>
            <a:ext cx="6421120" cy="1200329"/>
          </a:xfrm>
          <a:prstGeom prst="rect">
            <a:avLst/>
          </a:prstGeom>
          <a:noFill/>
        </p:spPr>
        <p:txBody>
          <a:bodyPr wrap="square" rtlCol="0">
            <a:spAutoFit/>
          </a:bodyPr>
          <a:lstStyle/>
          <a:p>
            <a:pPr algn="ctr"/>
            <a:r>
              <a:rPr lang="en-GB" sz="7200" dirty="0"/>
              <a:t>The Black Death.</a:t>
            </a:r>
          </a:p>
        </p:txBody>
      </p:sp>
    </p:spTree>
    <p:extLst>
      <p:ext uri="{BB962C8B-B14F-4D97-AF65-F5344CB8AC3E}">
        <p14:creationId xmlns:p14="http://schemas.microsoft.com/office/powerpoint/2010/main" val="3357922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C743F5-DC05-185B-CB51-B15B11480A7B}"/>
              </a:ext>
            </a:extLst>
          </p:cNvPr>
          <p:cNvSpPr txBox="1"/>
          <p:nvPr/>
        </p:nvSpPr>
        <p:spPr>
          <a:xfrm>
            <a:off x="912253" y="828288"/>
            <a:ext cx="10367493" cy="5201424"/>
          </a:xfrm>
          <a:prstGeom prst="rect">
            <a:avLst/>
          </a:prstGeom>
          <a:noFill/>
        </p:spPr>
        <p:txBody>
          <a:bodyPr wrap="square" rtlCol="0">
            <a:spAutoFit/>
          </a:bodyPr>
          <a:lstStyle/>
          <a:p>
            <a:r>
              <a:rPr lang="en-GB" sz="2800" b="1" dirty="0"/>
              <a:t>After the Black Death (1350–1400)</a:t>
            </a:r>
            <a:br>
              <a:rPr lang="en-GB" sz="1000" b="1" dirty="0"/>
            </a:br>
            <a:endParaRPr lang="en-GB" sz="1000" dirty="0"/>
          </a:p>
          <a:p>
            <a:r>
              <a:rPr lang="en-GB" sz="2100" b="1" dirty="0"/>
              <a:t>1. Catastrophic Losses</a:t>
            </a:r>
            <a:endParaRPr lang="en-GB" sz="2100" dirty="0"/>
          </a:p>
          <a:p>
            <a:pPr lvl="0"/>
            <a:r>
              <a:rPr lang="en-GB" sz="2100" b="1" dirty="0"/>
              <a:t>Death Toll</a:t>
            </a:r>
            <a:r>
              <a:rPr lang="en-GB" sz="2100" dirty="0"/>
              <a:t>: ~50% of Inkpen’s population died (based on national averages).</a:t>
            </a:r>
          </a:p>
          <a:p>
            <a:pPr lvl="0"/>
            <a:r>
              <a:rPr lang="en-GB" sz="2100" b="1" dirty="0"/>
              <a:t>Abandoned Land</a:t>
            </a:r>
            <a:r>
              <a:rPr lang="en-GB" sz="2100" dirty="0"/>
              <a:t>: Fields left fallow (e.g., "Hungerford furlong" near Inkpen may reflect this).</a:t>
            </a:r>
          </a:p>
          <a:p>
            <a:r>
              <a:rPr lang="en-GB" sz="2100" b="1" dirty="0"/>
              <a:t>2. Peasant Power Shift</a:t>
            </a:r>
            <a:endParaRPr lang="en-GB" sz="2100" dirty="0"/>
          </a:p>
          <a:p>
            <a:pPr lvl="0"/>
            <a:r>
              <a:rPr lang="en-GB" sz="2100" b="1" dirty="0"/>
              <a:t>Labor Shortage</a:t>
            </a:r>
            <a:r>
              <a:rPr lang="en-GB" sz="2100" dirty="0"/>
              <a:t>: Surviving villeins demanded wages or fled to better-paying manors.</a:t>
            </a:r>
          </a:p>
          <a:p>
            <a:pPr lvl="0"/>
            <a:r>
              <a:rPr lang="en-GB" sz="2100" b="1" dirty="0"/>
              <a:t>End of Serfdom</a:t>
            </a:r>
            <a:r>
              <a:rPr lang="en-GB" sz="2100" dirty="0"/>
              <a:t>: By 1400, most Berkshire peasants were </a:t>
            </a:r>
            <a:r>
              <a:rPr lang="en-GB" sz="2100" b="1" dirty="0"/>
              <a:t>free tenants</a:t>
            </a:r>
            <a:r>
              <a:rPr lang="en-GB" sz="2100" dirty="0"/>
              <a:t> paying rent, not labour.</a:t>
            </a:r>
          </a:p>
          <a:p>
            <a:pPr lvl="0"/>
            <a:r>
              <a:rPr lang="en-GB" sz="2100" b="1" dirty="0"/>
              <a:t>Enclosure</a:t>
            </a:r>
            <a:r>
              <a:rPr lang="en-GB" sz="2100" dirty="0"/>
              <a:t>: Some open fields consolidated into sheep pastures (wool trade boomed).</a:t>
            </a:r>
          </a:p>
          <a:p>
            <a:r>
              <a:rPr lang="en-GB" sz="2100" b="1" dirty="0"/>
              <a:t>3. Village Life Transformed</a:t>
            </a:r>
            <a:endParaRPr lang="en-GB" sz="2100" dirty="0"/>
          </a:p>
          <a:p>
            <a:pPr lvl="0"/>
            <a:r>
              <a:rPr lang="en-GB" sz="2100" b="1" dirty="0"/>
              <a:t>Housing</a:t>
            </a:r>
            <a:r>
              <a:rPr lang="en-GB" sz="2100" dirty="0"/>
              <a:t>: Fewer, but better-built homes (stone foundations, chimneys).</a:t>
            </a:r>
          </a:p>
          <a:p>
            <a:pPr lvl="0"/>
            <a:r>
              <a:rPr lang="en-GB" sz="2100" b="1" dirty="0"/>
              <a:t>Diet</a:t>
            </a:r>
            <a:r>
              <a:rPr lang="en-GB" sz="2100" dirty="0"/>
              <a:t>: More meat (sheep) and dairy as population shrank.</a:t>
            </a:r>
          </a:p>
          <a:p>
            <a:pPr lvl="0"/>
            <a:r>
              <a:rPr lang="en-GB" sz="2100" b="1" dirty="0"/>
              <a:t>Church</a:t>
            </a:r>
            <a:r>
              <a:rPr lang="en-GB" sz="2100" dirty="0"/>
              <a:t>: St. Michael’s likely added memorials to plague victims (though records are sparse).</a:t>
            </a:r>
          </a:p>
          <a:p>
            <a:r>
              <a:rPr lang="en-GB" sz="2100" b="1" dirty="0"/>
              <a:t>4. Lords’ Decline</a:t>
            </a:r>
            <a:endParaRPr lang="en-GB" sz="2100" dirty="0"/>
          </a:p>
          <a:p>
            <a:pPr lvl="0"/>
            <a:r>
              <a:rPr lang="en-GB" sz="2100" b="1" dirty="0" err="1"/>
              <a:t>Engaine</a:t>
            </a:r>
            <a:r>
              <a:rPr lang="en-GB" sz="2100" b="1" dirty="0"/>
              <a:t> Family</a:t>
            </a:r>
            <a:r>
              <a:rPr lang="en-GB" sz="2100" dirty="0"/>
              <a:t>: Struggled to maintain control; sold lands to yeomen farmers.</a:t>
            </a:r>
          </a:p>
          <a:p>
            <a:pPr lvl="0"/>
            <a:r>
              <a:rPr lang="en-GB" sz="2100" b="1" dirty="0"/>
              <a:t>New Wealth</a:t>
            </a:r>
            <a:r>
              <a:rPr lang="en-GB" sz="2100" dirty="0"/>
              <a:t>: Some peasants bought land, rising to </a:t>
            </a:r>
            <a:r>
              <a:rPr lang="en-GB" sz="2100" b="1" dirty="0"/>
              <a:t>yeoman</a:t>
            </a:r>
            <a:r>
              <a:rPr lang="en-GB" sz="2100" dirty="0"/>
              <a:t> status.</a:t>
            </a:r>
          </a:p>
        </p:txBody>
      </p:sp>
    </p:spTree>
    <p:extLst>
      <p:ext uri="{BB962C8B-B14F-4D97-AF65-F5344CB8AC3E}">
        <p14:creationId xmlns:p14="http://schemas.microsoft.com/office/powerpoint/2010/main" val="476027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564E8-F829-AE5D-E7BD-C93E81381F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48E019-6CE3-B537-2919-BE50B7FB2F47}"/>
              </a:ext>
            </a:extLst>
          </p:cNvPr>
          <p:cNvSpPr txBox="1"/>
          <p:nvPr/>
        </p:nvSpPr>
        <p:spPr>
          <a:xfrm>
            <a:off x="1457960" y="2145013"/>
            <a:ext cx="9276080" cy="406784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Quarantine</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became a cornerstone of epidemic control, first used in Italian ports.</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Anatomy and surgery</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gained traction as physicians sought physical explanations for disease.</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Medical </a:t>
            </a:r>
            <a:r>
              <a:rPr lang="en-GB" sz="2800" b="1" kern="100" dirty="0" err="1">
                <a:effectLst/>
                <a:latin typeface="Calibri" panose="020F0502020204030204" pitchFamily="34" charset="0"/>
                <a:ea typeface="Calibri" panose="020F0502020204030204" pitchFamily="34" charset="0"/>
                <a:cs typeface="Times New Roman" panose="02020603050405020304" pitchFamily="18" charset="0"/>
              </a:rPr>
              <a:t>skepticism</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grew—Galen’s theories were no longer taken as gospel.</a:t>
            </a:r>
          </a:p>
          <a:p>
            <a:pPr marL="342900" lvl="0" indent="-342900">
              <a:lnSpc>
                <a:spcPct val="107000"/>
              </a:lnSpc>
              <a:spcAft>
                <a:spcPts val="800"/>
              </a:spcAft>
              <a:buSzPts val="1000"/>
              <a:buFont typeface="Symbol" panose="05050102010706020507" pitchFamily="18" charset="2"/>
              <a:buChar char=""/>
              <a:tabLst>
                <a:tab pos="457200" algn="l"/>
              </a:tabLst>
            </a:pPr>
            <a:r>
              <a:rPr lang="en-GB" sz="2800" b="1" kern="100" dirty="0">
                <a:effectLst/>
                <a:latin typeface="Calibri" panose="020F0502020204030204" pitchFamily="34" charset="0"/>
                <a:ea typeface="Calibri" panose="020F0502020204030204" pitchFamily="34" charset="0"/>
                <a:cs typeface="Times New Roman" panose="02020603050405020304" pitchFamily="18" charset="0"/>
              </a:rPr>
              <a:t>Social mobility</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increased as labour shortages empowered survivors, improving diets and hygiene.</a:t>
            </a:r>
          </a:p>
        </p:txBody>
      </p:sp>
      <p:sp>
        <p:nvSpPr>
          <p:cNvPr id="4" name="TextBox 3">
            <a:extLst>
              <a:ext uri="{FF2B5EF4-FFF2-40B4-BE49-F238E27FC236}">
                <a16:creationId xmlns:a16="http://schemas.microsoft.com/office/drawing/2014/main" id="{92345568-60BA-DE62-592C-0E8F4DD8A075}"/>
              </a:ext>
            </a:extLst>
          </p:cNvPr>
          <p:cNvSpPr txBox="1"/>
          <p:nvPr/>
        </p:nvSpPr>
        <p:spPr>
          <a:xfrm>
            <a:off x="1457960" y="645142"/>
            <a:ext cx="9316720" cy="1384995"/>
          </a:xfrm>
          <a:prstGeom prst="rect">
            <a:avLst/>
          </a:prstGeom>
          <a:noFill/>
        </p:spPr>
        <p:txBody>
          <a:bodyPr wrap="square" rtlCol="0">
            <a:spAutoFit/>
          </a:bodyPr>
          <a:lstStyle/>
          <a:p>
            <a:r>
              <a:rPr lang="en-GB" sz="2800" dirty="0"/>
              <a:t>The Black Death was a brutal catalyst, but it cracked open the medieval worldview and nudged Europe toward a more empirical, organized approach to medicine. </a:t>
            </a:r>
          </a:p>
        </p:txBody>
      </p:sp>
    </p:spTree>
    <p:extLst>
      <p:ext uri="{BB962C8B-B14F-4D97-AF65-F5344CB8AC3E}">
        <p14:creationId xmlns:p14="http://schemas.microsoft.com/office/powerpoint/2010/main" val="3907703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68B8-B0FD-EFEF-F1A0-8C424FAA0F25}"/>
              </a:ext>
            </a:extLst>
          </p:cNvPr>
          <p:cNvSpPr txBox="1"/>
          <p:nvPr/>
        </p:nvSpPr>
        <p:spPr>
          <a:xfrm>
            <a:off x="690880" y="1119393"/>
            <a:ext cx="11013440" cy="4888902"/>
          </a:xfrm>
          <a:prstGeom prst="rect">
            <a:avLst/>
          </a:prstGeom>
          <a:noFill/>
        </p:spPr>
        <p:txBody>
          <a:bodyPr wrap="square">
            <a:spAutoFit/>
          </a:bodyPr>
          <a:lstStyle/>
          <a:p>
            <a:pPr algn="l">
              <a:lnSpc>
                <a:spcPts val="2143"/>
              </a:lnSpc>
              <a:spcAft>
                <a:spcPts val="1029"/>
              </a:spcAft>
              <a:buNone/>
            </a:pPr>
            <a:r>
              <a:rPr lang="en-GB" sz="2000" b="1" i="0" dirty="0">
                <a:solidFill>
                  <a:srgbClr val="C00000"/>
                </a:solidFill>
                <a:effectLst/>
                <a:latin typeface="quote-cjk-patch"/>
              </a:rPr>
              <a:t>Inkpen, Berkshire – Autumn 1349</a:t>
            </a:r>
            <a:br>
              <a:rPr lang="en-GB" sz="2000" b="0" i="0" dirty="0">
                <a:solidFill>
                  <a:srgbClr val="404040"/>
                </a:solidFill>
                <a:effectLst/>
                <a:latin typeface="quote-cjk-patch"/>
              </a:rPr>
            </a:br>
            <a:r>
              <a:rPr lang="en-GB" sz="2000" b="0" i="1" dirty="0">
                <a:solidFill>
                  <a:srgbClr val="404040"/>
                </a:solidFill>
                <a:effectLst/>
                <a:latin typeface="quote-cjk-patch"/>
              </a:rPr>
              <a:t>(A chill wind rattles the wattle-and-daub cottage. The smell of woodsmoke and sour earth clings to the air. Tom Cooper kneels by the hearth, blowing on embers as his wife Joan stirs a pot of barley gruel. Their youngest, Ned, whimpers in the corner with fever.)</a:t>
            </a:r>
            <a:endParaRPr lang="en-GB" sz="2000" b="0" i="0" dirty="0">
              <a:solidFill>
                <a:srgbClr val="404040"/>
              </a:solidFill>
              <a:effectLst/>
              <a:latin typeface="quote-cjk-patch"/>
            </a:endParaRPr>
          </a:p>
          <a:p>
            <a:pPr algn="l">
              <a:lnSpc>
                <a:spcPts val="2143"/>
              </a:lnSpc>
              <a:spcBef>
                <a:spcPts val="1029"/>
              </a:spcBef>
              <a:spcAft>
                <a:spcPts val="1029"/>
              </a:spcAft>
              <a:buNone/>
            </a:pPr>
            <a:r>
              <a:rPr lang="en-GB" sz="2000" b="1" i="0" dirty="0">
                <a:solidFill>
                  <a:srgbClr val="404040"/>
                </a:solidFill>
                <a:effectLst/>
                <a:latin typeface="quote-cjk-patch"/>
              </a:rPr>
              <a:t>Joan</a:t>
            </a:r>
            <a:r>
              <a:rPr lang="en-GB" sz="2000" b="0" i="0" dirty="0">
                <a:solidFill>
                  <a:srgbClr val="404040"/>
                </a:solidFill>
                <a:effectLst/>
                <a:latin typeface="quote-cjk-patch"/>
              </a:rPr>
              <a:t> </a:t>
            </a:r>
            <a:r>
              <a:rPr lang="en-GB" sz="2000" b="0" i="1" dirty="0">
                <a:solidFill>
                  <a:srgbClr val="404040"/>
                </a:solidFill>
                <a:effectLst/>
                <a:latin typeface="quote-cjk-patch"/>
              </a:rPr>
              <a:t>(without looking up)</a:t>
            </a:r>
            <a:r>
              <a:rPr lang="en-GB" sz="2000" b="0" i="0" dirty="0">
                <a:solidFill>
                  <a:srgbClr val="404040"/>
                </a:solidFill>
                <a:effectLst/>
                <a:latin typeface="quote-cjk-patch"/>
              </a:rPr>
              <a:t>: "They took Widow Agnes at dawn. Just wrapped her in the sheet she wove last winter and tossed her in the pit like rotten mutton." </a:t>
            </a:r>
            <a:r>
              <a:rPr lang="en-GB" sz="2000" b="0" i="1" dirty="0">
                <a:solidFill>
                  <a:srgbClr val="404040"/>
                </a:solidFill>
                <a:effectLst/>
                <a:latin typeface="quote-cjk-patch"/>
              </a:rPr>
              <a:t>(Her voice cracks.)</a:t>
            </a:r>
            <a:r>
              <a:rPr lang="en-GB" sz="2000" b="0" i="0" dirty="0">
                <a:solidFill>
                  <a:srgbClr val="404040"/>
                </a:solidFill>
                <a:effectLst/>
                <a:latin typeface="quote-cjk-patch"/>
              </a:rPr>
              <a:t> "No priest. No words."</a:t>
            </a:r>
          </a:p>
          <a:p>
            <a:pPr algn="l">
              <a:lnSpc>
                <a:spcPts val="2143"/>
              </a:lnSpc>
              <a:spcBef>
                <a:spcPts val="1029"/>
              </a:spcBef>
              <a:spcAft>
                <a:spcPts val="1029"/>
              </a:spcAft>
              <a:buNone/>
            </a:pPr>
            <a:r>
              <a:rPr lang="en-GB" sz="2000" b="1" i="0" dirty="0">
                <a:solidFill>
                  <a:srgbClr val="404040"/>
                </a:solidFill>
                <a:effectLst/>
                <a:latin typeface="quote-cjk-patch"/>
              </a:rPr>
              <a:t>Tom</a:t>
            </a:r>
            <a:r>
              <a:rPr lang="en-GB" sz="2000" b="0" i="0" dirty="0">
                <a:solidFill>
                  <a:srgbClr val="404040"/>
                </a:solidFill>
                <a:effectLst/>
                <a:latin typeface="quote-cjk-patch"/>
              </a:rPr>
              <a:t> </a:t>
            </a:r>
            <a:r>
              <a:rPr lang="en-GB" sz="2000" b="0" i="1" dirty="0">
                <a:solidFill>
                  <a:srgbClr val="404040"/>
                </a:solidFill>
                <a:effectLst/>
                <a:latin typeface="quote-cjk-patch"/>
              </a:rPr>
              <a:t>(rubbing his unshaven face)</a:t>
            </a:r>
            <a:r>
              <a:rPr lang="en-GB" sz="2000" b="0" i="0" dirty="0">
                <a:solidFill>
                  <a:srgbClr val="404040"/>
                </a:solidFill>
                <a:effectLst/>
                <a:latin typeface="quote-cjk-patch"/>
              </a:rPr>
              <a:t>: "Aye. Heard the cart from </a:t>
            </a:r>
            <a:r>
              <a:rPr lang="en-GB" sz="2000" b="0" i="0" dirty="0" err="1">
                <a:solidFill>
                  <a:srgbClr val="404040"/>
                </a:solidFill>
                <a:effectLst/>
                <a:latin typeface="quote-cjk-patch"/>
              </a:rPr>
              <a:t>Walbury</a:t>
            </a:r>
            <a:r>
              <a:rPr lang="en-GB" sz="2000" b="0" i="0" dirty="0">
                <a:solidFill>
                  <a:srgbClr val="404040"/>
                </a:solidFill>
                <a:effectLst/>
                <a:latin typeface="quote-cjk-patch"/>
              </a:rPr>
              <a:t> Hill. That makes twelve this week." </a:t>
            </a:r>
            <a:r>
              <a:rPr lang="en-GB" sz="2000" b="0" i="1" dirty="0">
                <a:solidFill>
                  <a:srgbClr val="404040"/>
                </a:solidFill>
                <a:effectLst/>
                <a:latin typeface="quote-cjk-patch"/>
              </a:rPr>
              <a:t>(Pauses, watching Ned shiver.)</a:t>
            </a:r>
            <a:r>
              <a:rPr lang="en-GB" sz="2000" b="0" i="0" dirty="0">
                <a:solidFill>
                  <a:srgbClr val="404040"/>
                </a:solidFill>
                <a:effectLst/>
                <a:latin typeface="quote-cjk-patch"/>
              </a:rPr>
              <a:t> "The boy worse?"</a:t>
            </a:r>
          </a:p>
          <a:p>
            <a:pPr algn="l">
              <a:lnSpc>
                <a:spcPts val="2143"/>
              </a:lnSpc>
              <a:spcBef>
                <a:spcPts val="1029"/>
              </a:spcBef>
              <a:spcAft>
                <a:spcPts val="1029"/>
              </a:spcAft>
              <a:buNone/>
            </a:pPr>
            <a:r>
              <a:rPr lang="en-GB" sz="2000" b="1" i="0" dirty="0">
                <a:solidFill>
                  <a:srgbClr val="404040"/>
                </a:solidFill>
                <a:effectLst/>
                <a:latin typeface="quote-cjk-patch"/>
              </a:rPr>
              <a:t>Joan</a:t>
            </a:r>
            <a:r>
              <a:rPr lang="en-GB" sz="2000" b="0" i="0" dirty="0">
                <a:solidFill>
                  <a:srgbClr val="404040"/>
                </a:solidFill>
                <a:effectLst/>
                <a:latin typeface="quote-cjk-patch"/>
              </a:rPr>
              <a:t> </a:t>
            </a:r>
            <a:r>
              <a:rPr lang="en-GB" sz="2000" b="0" i="1" dirty="0">
                <a:solidFill>
                  <a:srgbClr val="404040"/>
                </a:solidFill>
                <a:effectLst/>
                <a:latin typeface="quote-cjk-patch"/>
              </a:rPr>
              <a:t>(biting her lip)</a:t>
            </a:r>
            <a:r>
              <a:rPr lang="en-GB" sz="2000" b="0" i="0" dirty="0">
                <a:solidFill>
                  <a:srgbClr val="404040"/>
                </a:solidFill>
                <a:effectLst/>
                <a:latin typeface="quote-cjk-patch"/>
              </a:rPr>
              <a:t>: "His skin burns like the Smithfield fires. And now little Mab’s coughing too." </a:t>
            </a:r>
            <a:r>
              <a:rPr lang="en-GB" sz="2000" b="0" i="1" dirty="0">
                <a:solidFill>
                  <a:srgbClr val="404040"/>
                </a:solidFill>
                <a:effectLst/>
                <a:latin typeface="quote-cjk-patch"/>
              </a:rPr>
              <a:t>(Suddenly grips Tom’s arm.)</a:t>
            </a:r>
            <a:r>
              <a:rPr lang="en-GB" sz="2000" b="0" i="0" dirty="0">
                <a:solidFill>
                  <a:srgbClr val="404040"/>
                </a:solidFill>
                <a:effectLst/>
                <a:latin typeface="quote-cjk-patch"/>
              </a:rPr>
              <a:t> "We should take them to the holy well at </a:t>
            </a:r>
            <a:r>
              <a:rPr lang="en-GB" sz="2000" b="0" i="0" dirty="0" err="1">
                <a:solidFill>
                  <a:srgbClr val="404040"/>
                </a:solidFill>
                <a:effectLst/>
                <a:latin typeface="quote-cjk-patch"/>
              </a:rPr>
              <a:t>Kintbury</a:t>
            </a:r>
            <a:r>
              <a:rPr lang="en-GB" sz="2000" b="0" i="0" dirty="0">
                <a:solidFill>
                  <a:srgbClr val="404040"/>
                </a:solidFill>
                <a:effectLst/>
                <a:latin typeface="quote-cjk-patch"/>
              </a:rPr>
              <a:t>—the one folk say the Virgin blessed—"</a:t>
            </a:r>
          </a:p>
          <a:p>
            <a:pPr algn="l">
              <a:lnSpc>
                <a:spcPts val="2143"/>
              </a:lnSpc>
              <a:spcBef>
                <a:spcPts val="1029"/>
              </a:spcBef>
              <a:spcAft>
                <a:spcPts val="1029"/>
              </a:spcAft>
              <a:buNone/>
            </a:pPr>
            <a:r>
              <a:rPr lang="en-GB" sz="2000" b="1" i="0" dirty="0">
                <a:solidFill>
                  <a:srgbClr val="404040"/>
                </a:solidFill>
                <a:effectLst/>
                <a:latin typeface="quote-cjk-patch"/>
              </a:rPr>
              <a:t>Tom</a:t>
            </a:r>
            <a:r>
              <a:rPr lang="en-GB" sz="2000" b="0" i="0" dirty="0">
                <a:solidFill>
                  <a:srgbClr val="404040"/>
                </a:solidFill>
                <a:effectLst/>
                <a:latin typeface="quote-cjk-patch"/>
              </a:rPr>
              <a:t> </a:t>
            </a:r>
            <a:r>
              <a:rPr lang="en-GB" sz="2000" b="0" i="1" dirty="0">
                <a:solidFill>
                  <a:srgbClr val="404040"/>
                </a:solidFill>
                <a:effectLst/>
                <a:latin typeface="quote-cjk-patch"/>
              </a:rPr>
              <a:t>(pulling away)</a:t>
            </a:r>
            <a:r>
              <a:rPr lang="en-GB" sz="2000" b="0" i="0" dirty="0">
                <a:solidFill>
                  <a:srgbClr val="404040"/>
                </a:solidFill>
                <a:effectLst/>
                <a:latin typeface="quote-cjk-patch"/>
              </a:rPr>
              <a:t>: "Christ’s nails, woman! The road’s crawling with beggars breathing death. Last time I went to market, a Winchester man dropped dead by the cross, black boils bursting—" </a:t>
            </a:r>
            <a:r>
              <a:rPr lang="en-GB" sz="2000" b="0" i="1" dirty="0">
                <a:solidFill>
                  <a:srgbClr val="404040"/>
                </a:solidFill>
                <a:effectLst/>
                <a:latin typeface="quote-cjk-patch"/>
              </a:rPr>
              <a:t>(Sees her flinch, softens.)</a:t>
            </a:r>
            <a:r>
              <a:rPr lang="en-GB" sz="2000" b="0" i="0" dirty="0">
                <a:solidFill>
                  <a:srgbClr val="404040"/>
                </a:solidFill>
                <a:effectLst/>
                <a:latin typeface="quote-cjk-patch"/>
              </a:rPr>
              <a:t> "The well won’t help. Nothing helps."</a:t>
            </a:r>
          </a:p>
        </p:txBody>
      </p:sp>
      <p:pic>
        <p:nvPicPr>
          <p:cNvPr id="3" name="black death">
            <a:hlinkClick r:id="" action="ppaction://media"/>
            <a:extLst>
              <a:ext uri="{FF2B5EF4-FFF2-40B4-BE49-F238E27FC236}">
                <a16:creationId xmlns:a16="http://schemas.microsoft.com/office/drawing/2014/main" id="{A3DDF74B-41D1-B88E-0394-B2AF24747E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3120" y="5703495"/>
            <a:ext cx="609600" cy="609600"/>
          </a:xfrm>
          <a:prstGeom prst="rect">
            <a:avLst/>
          </a:prstGeom>
        </p:spPr>
      </p:pic>
    </p:spTree>
    <p:extLst>
      <p:ext uri="{BB962C8B-B14F-4D97-AF65-F5344CB8AC3E}">
        <p14:creationId xmlns:p14="http://schemas.microsoft.com/office/powerpoint/2010/main" val="31291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F33A-54B0-8379-EDA3-4AB818E881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10027A-6BC4-F4B6-128B-1090ACA03EFE}"/>
              </a:ext>
            </a:extLst>
          </p:cNvPr>
          <p:cNvSpPr txBox="1"/>
          <p:nvPr/>
        </p:nvSpPr>
        <p:spPr>
          <a:xfrm>
            <a:off x="1280160" y="991153"/>
            <a:ext cx="9631680" cy="4875694"/>
          </a:xfrm>
          <a:prstGeom prst="rect">
            <a:avLst/>
          </a:prstGeom>
          <a:noFill/>
        </p:spPr>
        <p:txBody>
          <a:bodyPr wrap="square">
            <a:spAutoFit/>
          </a:bodyPr>
          <a:lstStyle/>
          <a:p>
            <a:pPr algn="l">
              <a:lnSpc>
                <a:spcPts val="2143"/>
              </a:lnSpc>
              <a:spcBef>
                <a:spcPts val="1029"/>
              </a:spcBef>
              <a:spcAft>
                <a:spcPts val="1029"/>
              </a:spcAft>
              <a:buNone/>
            </a:pPr>
            <a:r>
              <a:rPr lang="en-GB" sz="2000" b="0" i="1" dirty="0">
                <a:solidFill>
                  <a:srgbClr val="404040"/>
                </a:solidFill>
                <a:effectLst/>
                <a:latin typeface="quote-cjk-patch"/>
              </a:rPr>
              <a:t>(A long silence. The fire pops. Somewhere in the village, a dog howls.)</a:t>
            </a:r>
            <a:endParaRPr lang="en-GB" sz="2000" b="0" i="0" dirty="0">
              <a:solidFill>
                <a:srgbClr val="404040"/>
              </a:solidFill>
              <a:effectLst/>
              <a:latin typeface="quote-cjk-patch"/>
            </a:endParaRPr>
          </a:p>
          <a:p>
            <a:pPr algn="l">
              <a:lnSpc>
                <a:spcPts val="2143"/>
              </a:lnSpc>
              <a:spcBef>
                <a:spcPts val="1029"/>
              </a:spcBef>
              <a:spcAft>
                <a:spcPts val="1029"/>
              </a:spcAft>
              <a:buNone/>
            </a:pPr>
            <a:r>
              <a:rPr lang="en-GB" sz="2000" b="1" i="0" dirty="0">
                <a:solidFill>
                  <a:srgbClr val="404040"/>
                </a:solidFill>
                <a:effectLst/>
                <a:latin typeface="quote-cjk-patch"/>
              </a:rPr>
              <a:t>Joan</a:t>
            </a:r>
            <a:r>
              <a:rPr lang="en-GB" sz="2000" b="0" i="0" dirty="0">
                <a:solidFill>
                  <a:srgbClr val="404040"/>
                </a:solidFill>
                <a:effectLst/>
                <a:latin typeface="quote-cjk-patch"/>
              </a:rPr>
              <a:t> </a:t>
            </a:r>
            <a:r>
              <a:rPr lang="en-GB" sz="2000" b="0" i="1" dirty="0">
                <a:solidFill>
                  <a:srgbClr val="404040"/>
                </a:solidFill>
                <a:effectLst/>
                <a:latin typeface="quote-cjk-patch"/>
              </a:rPr>
              <a:t>(fierce, low)</a:t>
            </a:r>
            <a:r>
              <a:rPr lang="en-GB" sz="2000" b="0" i="0" dirty="0">
                <a:solidFill>
                  <a:srgbClr val="404040"/>
                </a:solidFill>
                <a:effectLst/>
                <a:latin typeface="quote-cjk-patch"/>
              </a:rPr>
              <a:t>: "Then we fight. You remember what your gran used? Yarrow and feverfew packed round—"</a:t>
            </a:r>
          </a:p>
          <a:p>
            <a:pPr algn="l">
              <a:lnSpc>
                <a:spcPts val="2143"/>
              </a:lnSpc>
              <a:spcBef>
                <a:spcPts val="1029"/>
              </a:spcBef>
              <a:spcAft>
                <a:spcPts val="1029"/>
              </a:spcAft>
              <a:buNone/>
            </a:pPr>
            <a:r>
              <a:rPr lang="en-GB" sz="2000" b="1" i="0" dirty="0">
                <a:solidFill>
                  <a:srgbClr val="404040"/>
                </a:solidFill>
                <a:effectLst/>
                <a:latin typeface="quote-cjk-patch"/>
              </a:rPr>
              <a:t>Tom</a:t>
            </a:r>
            <a:r>
              <a:rPr lang="en-GB" sz="2000" b="0" i="0" dirty="0">
                <a:solidFill>
                  <a:srgbClr val="404040"/>
                </a:solidFill>
                <a:effectLst/>
                <a:latin typeface="quote-cjk-patch"/>
              </a:rPr>
              <a:t> </a:t>
            </a:r>
            <a:r>
              <a:rPr lang="en-GB" sz="2000" b="0" i="1" dirty="0">
                <a:solidFill>
                  <a:srgbClr val="404040"/>
                </a:solidFill>
                <a:effectLst/>
                <a:latin typeface="quote-cjk-patch"/>
              </a:rPr>
              <a:t>(slamming his fist on the trestle)</a:t>
            </a:r>
            <a:r>
              <a:rPr lang="en-GB" sz="2000" b="0" i="0" dirty="0">
                <a:solidFill>
                  <a:srgbClr val="404040"/>
                </a:solidFill>
                <a:effectLst/>
                <a:latin typeface="quote-cjk-patch"/>
              </a:rPr>
              <a:t>: "And did it save </a:t>
            </a:r>
            <a:r>
              <a:rPr lang="en-GB" sz="2000" b="0" i="1" dirty="0">
                <a:solidFill>
                  <a:srgbClr val="404040"/>
                </a:solidFill>
                <a:effectLst/>
                <a:latin typeface="quote-cjk-patch"/>
              </a:rPr>
              <a:t>her</a:t>
            </a:r>
            <a:r>
              <a:rPr lang="en-GB" sz="2000" b="0" i="0" dirty="0">
                <a:solidFill>
                  <a:srgbClr val="404040"/>
                </a:solidFill>
                <a:effectLst/>
                <a:latin typeface="quote-cjk-patch"/>
              </a:rPr>
              <a:t> when the sweating sickness came? Or my brother’s bairns?" </a:t>
            </a:r>
            <a:r>
              <a:rPr lang="en-GB" sz="2000" b="0" i="1" dirty="0">
                <a:solidFill>
                  <a:srgbClr val="404040"/>
                </a:solidFill>
                <a:effectLst/>
                <a:latin typeface="quote-cjk-patch"/>
              </a:rPr>
              <a:t>(Stands abruptly, knocking over the stool.)</a:t>
            </a:r>
            <a:r>
              <a:rPr lang="en-GB" sz="2000" b="0" i="0" dirty="0">
                <a:solidFill>
                  <a:srgbClr val="404040"/>
                </a:solidFill>
                <a:effectLst/>
                <a:latin typeface="quote-cjk-patch"/>
              </a:rPr>
              <a:t> "I’ll check the snares. Maybe a coney for broth."</a:t>
            </a:r>
          </a:p>
          <a:p>
            <a:pPr algn="l">
              <a:lnSpc>
                <a:spcPts val="2143"/>
              </a:lnSpc>
              <a:spcBef>
                <a:spcPts val="1029"/>
              </a:spcBef>
              <a:spcAft>
                <a:spcPts val="1029"/>
              </a:spcAft>
              <a:buNone/>
            </a:pPr>
            <a:r>
              <a:rPr lang="en-GB" sz="2000" b="1" i="0" dirty="0">
                <a:solidFill>
                  <a:srgbClr val="404040"/>
                </a:solidFill>
                <a:effectLst/>
                <a:latin typeface="quote-cjk-patch"/>
              </a:rPr>
              <a:t>Joan</a:t>
            </a:r>
            <a:r>
              <a:rPr lang="en-GB" sz="2000" b="0" i="0" dirty="0">
                <a:solidFill>
                  <a:srgbClr val="404040"/>
                </a:solidFill>
                <a:effectLst/>
                <a:latin typeface="quote-cjk-patch"/>
              </a:rPr>
              <a:t> </a:t>
            </a:r>
            <a:r>
              <a:rPr lang="en-GB" sz="2000" b="0" i="1" dirty="0">
                <a:solidFill>
                  <a:srgbClr val="404040"/>
                </a:solidFill>
                <a:effectLst/>
                <a:latin typeface="quote-cjk-patch"/>
              </a:rPr>
              <a:t>(blocking the door)</a:t>
            </a:r>
            <a:r>
              <a:rPr lang="en-GB" sz="2000" b="0" i="0" dirty="0">
                <a:solidFill>
                  <a:srgbClr val="404040"/>
                </a:solidFill>
                <a:effectLst/>
                <a:latin typeface="quote-cjk-patch"/>
              </a:rPr>
              <a:t>: "Look at me, Tom Cooper. However this ends…" </a:t>
            </a:r>
            <a:r>
              <a:rPr lang="en-GB" sz="2000" b="0" i="1" dirty="0">
                <a:solidFill>
                  <a:srgbClr val="404040"/>
                </a:solidFill>
                <a:effectLst/>
                <a:latin typeface="quote-cjk-patch"/>
              </a:rPr>
              <a:t>(Presses her forehead to his.)</a:t>
            </a:r>
            <a:r>
              <a:rPr lang="en-GB" sz="2000" b="0" i="0" dirty="0">
                <a:solidFill>
                  <a:srgbClr val="404040"/>
                </a:solidFill>
                <a:effectLst/>
                <a:latin typeface="quote-cjk-patch"/>
              </a:rPr>
              <a:t> "You don’t let them bury me in that pit. Swear it."</a:t>
            </a:r>
          </a:p>
          <a:p>
            <a:pPr algn="l">
              <a:lnSpc>
                <a:spcPts val="2143"/>
              </a:lnSpc>
              <a:spcBef>
                <a:spcPts val="1029"/>
              </a:spcBef>
              <a:spcAft>
                <a:spcPts val="1029"/>
              </a:spcAft>
              <a:buNone/>
            </a:pPr>
            <a:r>
              <a:rPr lang="en-GB" sz="2000" b="0" i="1" dirty="0">
                <a:solidFill>
                  <a:srgbClr val="404040"/>
                </a:solidFill>
                <a:effectLst/>
                <a:latin typeface="quote-cjk-patch"/>
              </a:rPr>
              <a:t>(Outside, the death-cart creaks past. The driver calls out—not the usual gruff "Bring out your dead!" but a weary whisper: "Anyone...?")</a:t>
            </a:r>
            <a:endParaRPr lang="en-GB" sz="2000" b="0" i="0" dirty="0">
              <a:solidFill>
                <a:srgbClr val="404040"/>
              </a:solidFill>
              <a:effectLst/>
              <a:latin typeface="quote-cjk-patch"/>
            </a:endParaRPr>
          </a:p>
          <a:p>
            <a:pPr algn="l">
              <a:lnSpc>
                <a:spcPts val="2143"/>
              </a:lnSpc>
              <a:spcBef>
                <a:spcPts val="1029"/>
              </a:spcBef>
              <a:spcAft>
                <a:spcPts val="1029"/>
              </a:spcAft>
              <a:buNone/>
            </a:pPr>
            <a:r>
              <a:rPr lang="en-GB" sz="2000" b="1" i="0" dirty="0">
                <a:solidFill>
                  <a:srgbClr val="404040"/>
                </a:solidFill>
                <a:effectLst/>
                <a:latin typeface="quote-cjk-patch"/>
              </a:rPr>
              <a:t>Tom</a:t>
            </a:r>
            <a:r>
              <a:rPr lang="en-GB" sz="2000" b="0" i="0" dirty="0">
                <a:solidFill>
                  <a:srgbClr val="404040"/>
                </a:solidFill>
                <a:effectLst/>
                <a:latin typeface="quote-cjk-patch"/>
              </a:rPr>
              <a:t> </a:t>
            </a:r>
            <a:r>
              <a:rPr lang="en-GB" sz="2000" b="0" i="1" dirty="0">
                <a:solidFill>
                  <a:srgbClr val="404040"/>
                </a:solidFill>
                <a:effectLst/>
                <a:latin typeface="quote-cjk-patch"/>
              </a:rPr>
              <a:t>(holding Joan’s face)</a:t>
            </a:r>
            <a:r>
              <a:rPr lang="en-GB" sz="2000" b="0" i="0" dirty="0">
                <a:solidFill>
                  <a:srgbClr val="404040"/>
                </a:solidFill>
                <a:effectLst/>
                <a:latin typeface="quote-cjk-patch"/>
              </a:rPr>
              <a:t>: "I’ll dig your grave with my own hands under the yew tree. And if the pestilence takes me first… you plant a hawthorn for remembrance." </a:t>
            </a:r>
            <a:r>
              <a:rPr lang="en-GB" sz="2000" b="0" i="1" dirty="0">
                <a:solidFill>
                  <a:srgbClr val="404040"/>
                </a:solidFill>
                <a:effectLst/>
                <a:latin typeface="quote-cjk-patch"/>
              </a:rPr>
              <a:t>(Kisses her salt-tears.)</a:t>
            </a:r>
            <a:r>
              <a:rPr lang="en-GB" sz="2000" b="0" i="0" dirty="0">
                <a:solidFill>
                  <a:srgbClr val="404040"/>
                </a:solidFill>
                <a:effectLst/>
                <a:latin typeface="quote-cjk-patch"/>
              </a:rPr>
              <a:t> "Now bar the door behind me."</a:t>
            </a:r>
          </a:p>
        </p:txBody>
      </p:sp>
    </p:spTree>
    <p:extLst>
      <p:ext uri="{BB962C8B-B14F-4D97-AF65-F5344CB8AC3E}">
        <p14:creationId xmlns:p14="http://schemas.microsoft.com/office/powerpoint/2010/main" val="13882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128F0F-1C08-8C08-8EE7-ECD9D8FC7AE4}"/>
              </a:ext>
            </a:extLst>
          </p:cNvPr>
          <p:cNvSpPr txBox="1"/>
          <p:nvPr/>
        </p:nvSpPr>
        <p:spPr>
          <a:xfrm>
            <a:off x="1684985" y="1797784"/>
            <a:ext cx="8822029" cy="3262432"/>
          </a:xfrm>
          <a:prstGeom prst="rect">
            <a:avLst/>
          </a:prstGeom>
          <a:noFill/>
        </p:spPr>
        <p:txBody>
          <a:bodyPr wrap="square" rtlCol="0">
            <a:spAutoFit/>
          </a:bodyPr>
          <a:lstStyle/>
          <a:p>
            <a:r>
              <a:rPr lang="en-GB" sz="3600" b="1" dirty="0"/>
              <a:t>Folklore &amp; Memory</a:t>
            </a:r>
            <a:br>
              <a:rPr lang="en-GB" sz="3600" b="1" dirty="0"/>
            </a:br>
            <a:endParaRPr lang="en-GB" sz="1200" dirty="0"/>
          </a:p>
          <a:p>
            <a:pPr lvl="0"/>
            <a:r>
              <a:rPr lang="en-GB" sz="3200" b="1" dirty="0"/>
              <a:t>Plague Pits</a:t>
            </a:r>
            <a:r>
              <a:rPr lang="en-GB" sz="3200" dirty="0"/>
              <a:t>: Local tales of mass graves near </a:t>
            </a:r>
            <a:r>
              <a:rPr lang="en-GB" sz="3200" b="1" dirty="0"/>
              <a:t>Inkpen Common</a:t>
            </a:r>
            <a:r>
              <a:rPr lang="en-GB" sz="3200" dirty="0"/>
              <a:t> (though unconfirmed).</a:t>
            </a:r>
            <a:br>
              <a:rPr lang="en-GB" sz="3200" dirty="0"/>
            </a:br>
            <a:endParaRPr lang="en-GB" sz="1200" dirty="0"/>
          </a:p>
          <a:p>
            <a:pPr lvl="0"/>
            <a:r>
              <a:rPr lang="en-GB" sz="3200" b="1" dirty="0"/>
              <a:t>Ghost Stories</a:t>
            </a:r>
            <a:r>
              <a:rPr lang="en-GB" sz="3200" dirty="0"/>
              <a:t>: The "Black Hound of Inkpen" may date to this era of trauma.</a:t>
            </a:r>
          </a:p>
          <a:p>
            <a:endParaRPr lang="en-GB" dirty="0"/>
          </a:p>
        </p:txBody>
      </p:sp>
    </p:spTree>
    <p:extLst>
      <p:ext uri="{BB962C8B-B14F-4D97-AF65-F5344CB8AC3E}">
        <p14:creationId xmlns:p14="http://schemas.microsoft.com/office/powerpoint/2010/main" val="3437467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C54DE-BD11-EF83-D3BA-CE346AEE02E3}"/>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013C870-BE2E-0069-ECFF-9B47DA6013BD}"/>
              </a:ext>
            </a:extLst>
          </p:cNvPr>
          <p:cNvGraphicFramePr>
            <a:graphicFrameLocks noGrp="1"/>
          </p:cNvGraphicFramePr>
          <p:nvPr/>
        </p:nvGraphicFramePr>
        <p:xfrm>
          <a:off x="1093094" y="1918952"/>
          <a:ext cx="10005811" cy="3689795"/>
        </p:xfrm>
        <a:graphic>
          <a:graphicData uri="http://schemas.openxmlformats.org/drawingml/2006/table">
            <a:tbl>
              <a:tblPr firstRow="1" firstCol="1" bandRow="1">
                <a:tableStyleId>{5C22544A-7EE6-4342-B048-85BDC9FD1C3A}</a:tableStyleId>
              </a:tblPr>
              <a:tblGrid>
                <a:gridCol w="1943637">
                  <a:extLst>
                    <a:ext uri="{9D8B030D-6E8A-4147-A177-3AD203B41FA5}">
                      <a16:colId xmlns:a16="http://schemas.microsoft.com/office/drawing/2014/main" val="214465976"/>
                    </a:ext>
                  </a:extLst>
                </a:gridCol>
                <a:gridCol w="3464417">
                  <a:extLst>
                    <a:ext uri="{9D8B030D-6E8A-4147-A177-3AD203B41FA5}">
                      <a16:colId xmlns:a16="http://schemas.microsoft.com/office/drawing/2014/main" val="449405217"/>
                    </a:ext>
                  </a:extLst>
                </a:gridCol>
                <a:gridCol w="4597757">
                  <a:extLst>
                    <a:ext uri="{9D8B030D-6E8A-4147-A177-3AD203B41FA5}">
                      <a16:colId xmlns:a16="http://schemas.microsoft.com/office/drawing/2014/main" val="3365308447"/>
                    </a:ext>
                  </a:extLst>
                </a:gridCol>
              </a:tblGrid>
              <a:tr h="737959">
                <a:tc>
                  <a:txBody>
                    <a:bodyPr/>
                    <a:lstStyle/>
                    <a:p>
                      <a:pPr>
                        <a:lnSpc>
                          <a:spcPct val="107000"/>
                        </a:lnSpc>
                        <a:spcAft>
                          <a:spcPts val="800"/>
                        </a:spcAft>
                        <a:buNone/>
                      </a:pPr>
                      <a:r>
                        <a:rPr lang="en-GB" sz="2400" kern="100">
                          <a:effectLst/>
                        </a:rPr>
                        <a:t>Aspect</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dirty="0">
                          <a:effectLst/>
                        </a:rPr>
                        <a:t>Pre-Black Death (1300s)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Post-Black Death (Late 1300s)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2676921223"/>
                  </a:ext>
                </a:extLst>
              </a:tr>
              <a:tr h="737959">
                <a:tc>
                  <a:txBody>
                    <a:bodyPr/>
                    <a:lstStyle/>
                    <a:p>
                      <a:pPr>
                        <a:lnSpc>
                          <a:spcPct val="107000"/>
                        </a:lnSpc>
                        <a:spcAft>
                          <a:spcPts val="800"/>
                        </a:spcAft>
                        <a:buNone/>
                      </a:pPr>
                      <a:r>
                        <a:rPr lang="en-GB" sz="2400" kern="100">
                          <a:effectLst/>
                        </a:rPr>
                        <a:t>Labour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Serfs bound to manor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Free tenants, wage labour</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3875428088"/>
                  </a:ext>
                </a:extLst>
              </a:tr>
              <a:tr h="737959">
                <a:tc>
                  <a:txBody>
                    <a:bodyPr/>
                    <a:lstStyle/>
                    <a:p>
                      <a:pPr>
                        <a:lnSpc>
                          <a:spcPct val="107000"/>
                        </a:lnSpc>
                        <a:spcAft>
                          <a:spcPts val="800"/>
                        </a:spcAft>
                        <a:buNone/>
                      </a:pPr>
                      <a:r>
                        <a:rPr lang="en-GB" sz="2400" kern="100">
                          <a:effectLst/>
                        </a:rPr>
                        <a:t>Land Use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Open-field farming</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More sheep pastures, enclosure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702712807"/>
                  </a:ext>
                </a:extLst>
              </a:tr>
              <a:tr h="737959">
                <a:tc>
                  <a:txBody>
                    <a:bodyPr/>
                    <a:lstStyle/>
                    <a:p>
                      <a:pPr>
                        <a:lnSpc>
                          <a:spcPct val="107000"/>
                        </a:lnSpc>
                        <a:spcAft>
                          <a:spcPts val="800"/>
                        </a:spcAft>
                        <a:buNone/>
                      </a:pPr>
                      <a:r>
                        <a:rPr lang="en-GB" sz="2400" kern="100">
                          <a:effectLst/>
                        </a:rPr>
                        <a:t>Population</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Crowded, famine-prone</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a:effectLst/>
                        </a:rPr>
                        <a:t>Halved, but wealthier survivors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1579492672"/>
                  </a:ext>
                </a:extLst>
              </a:tr>
              <a:tr h="737959">
                <a:tc>
                  <a:txBody>
                    <a:bodyPr/>
                    <a:lstStyle/>
                    <a:p>
                      <a:pPr>
                        <a:lnSpc>
                          <a:spcPct val="107000"/>
                        </a:lnSpc>
                        <a:spcAft>
                          <a:spcPts val="800"/>
                        </a:spcAft>
                        <a:buNone/>
                      </a:pPr>
                      <a:r>
                        <a:rPr lang="en-GB" sz="2400" kern="100">
                          <a:effectLst/>
                        </a:rPr>
                        <a:t>Housing</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95250" marT="95250" marB="95250" anchor="ctr"/>
                </a:tc>
                <a:tc>
                  <a:txBody>
                    <a:bodyPr/>
                    <a:lstStyle/>
                    <a:p>
                      <a:pPr>
                        <a:lnSpc>
                          <a:spcPct val="107000"/>
                        </a:lnSpc>
                        <a:spcAft>
                          <a:spcPts val="800"/>
                        </a:spcAft>
                        <a:buNone/>
                      </a:pPr>
                      <a:r>
                        <a:rPr lang="en-GB" sz="2400" kern="100">
                          <a:effectLst/>
                        </a:rPr>
                        <a:t>Basic timber huts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tc>
                  <a:txBody>
                    <a:bodyPr/>
                    <a:lstStyle/>
                    <a:p>
                      <a:pPr>
                        <a:lnSpc>
                          <a:spcPct val="107000"/>
                        </a:lnSpc>
                        <a:spcAft>
                          <a:spcPts val="800"/>
                        </a:spcAft>
                        <a:buNone/>
                      </a:pPr>
                      <a:r>
                        <a:rPr lang="en-GB" sz="2400" kern="100" dirty="0">
                          <a:effectLst/>
                        </a:rPr>
                        <a:t>Improved stone/chimney cottages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95250" marT="95250" marB="95250" anchor="ctr"/>
                </a:tc>
                <a:extLst>
                  <a:ext uri="{0D108BD9-81ED-4DB2-BD59-A6C34878D82A}">
                    <a16:rowId xmlns:a16="http://schemas.microsoft.com/office/drawing/2014/main" val="16727901"/>
                  </a:ext>
                </a:extLst>
              </a:tr>
            </a:tbl>
          </a:graphicData>
        </a:graphic>
      </p:graphicFrame>
      <p:sp>
        <p:nvSpPr>
          <p:cNvPr id="7" name="TextBox 6">
            <a:extLst>
              <a:ext uri="{FF2B5EF4-FFF2-40B4-BE49-F238E27FC236}">
                <a16:creationId xmlns:a16="http://schemas.microsoft.com/office/drawing/2014/main" id="{194A8044-A09D-932F-04D9-32D349EE7C89}"/>
              </a:ext>
            </a:extLst>
          </p:cNvPr>
          <p:cNvSpPr txBox="1"/>
          <p:nvPr/>
        </p:nvSpPr>
        <p:spPr>
          <a:xfrm>
            <a:off x="1093094" y="1249253"/>
            <a:ext cx="2561823" cy="523220"/>
          </a:xfrm>
          <a:prstGeom prst="rect">
            <a:avLst/>
          </a:prstGeom>
          <a:noFill/>
        </p:spPr>
        <p:txBody>
          <a:bodyPr wrap="square" rtlCol="0">
            <a:spAutoFit/>
          </a:bodyPr>
          <a:lstStyle/>
          <a:p>
            <a:r>
              <a:rPr lang="en-GB" sz="2800" b="1" dirty="0"/>
              <a:t>Key Contrasts</a:t>
            </a:r>
            <a:endParaRPr lang="en-GB" sz="2800" dirty="0"/>
          </a:p>
        </p:txBody>
      </p:sp>
    </p:spTree>
    <p:extLst>
      <p:ext uri="{BB962C8B-B14F-4D97-AF65-F5344CB8AC3E}">
        <p14:creationId xmlns:p14="http://schemas.microsoft.com/office/powerpoint/2010/main" val="4083644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6D557-694C-CC74-78B8-CE035A908E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030920-CD27-47D1-5EC2-F1E54403075F}"/>
              </a:ext>
            </a:extLst>
          </p:cNvPr>
          <p:cNvSpPr txBox="1"/>
          <p:nvPr/>
        </p:nvSpPr>
        <p:spPr>
          <a:xfrm>
            <a:off x="1143000" y="991858"/>
            <a:ext cx="9906000" cy="4874283"/>
          </a:xfrm>
          <a:prstGeom prst="rect">
            <a:avLst/>
          </a:prstGeom>
          <a:noFill/>
        </p:spPr>
        <p:txBody>
          <a:bodyPr wrap="square">
            <a:spAutoFit/>
          </a:bodyPr>
          <a:lstStyle/>
          <a:p>
            <a:pPr>
              <a:lnSpc>
                <a:spcPct val="107000"/>
              </a:lnSpc>
              <a:spcAft>
                <a:spcPts val="800"/>
              </a:spcAft>
              <a:buNone/>
            </a:pPr>
            <a:r>
              <a:rPr lang="en-GB"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World After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plague passes like a storm. By 1346, Inkpen is half-empty.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Fields: Fallow where no one remains to plough. The lord lowers rents—unthinkable a year ago.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Church: Weakened. Too many priests died. The new one, Brother Cuthbert, lets folk bury charms with the dead. "God understands," he sighs.  </a:t>
            </a:r>
          </a:p>
          <a:p>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People: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Those who survived walk lighter. A young girl, now orphaned, learns to spin—not for the lord, but for her own wage</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t>
            </a:r>
            <a:br>
              <a:rPr lang="en-GB" sz="22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t>One evening, a lone man stands at the edge of the plague pit, where the grass grows unnaturally green. He doesn’t pray. Instead, he whispers the words his grandfather taught him:  "The land eats us all. But we are the seeds."</a:t>
            </a:r>
          </a:p>
        </p:txBody>
      </p:sp>
    </p:spTree>
    <p:extLst>
      <p:ext uri="{BB962C8B-B14F-4D97-AF65-F5344CB8AC3E}">
        <p14:creationId xmlns:p14="http://schemas.microsoft.com/office/powerpoint/2010/main" val="110827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2E3F-C847-BE38-ACF0-5CF8A72243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3AAF2E-E766-78FF-D4E6-A319D4EEE9DD}"/>
              </a:ext>
            </a:extLst>
          </p:cNvPr>
          <p:cNvSpPr txBox="1"/>
          <p:nvPr/>
        </p:nvSpPr>
        <p:spPr>
          <a:xfrm>
            <a:off x="1766454" y="1012954"/>
            <a:ext cx="8655627" cy="4832092"/>
          </a:xfrm>
          <a:prstGeom prst="rect">
            <a:avLst/>
          </a:prstGeom>
          <a:noFill/>
        </p:spPr>
        <p:txBody>
          <a:bodyPr wrap="square" rtlCol="0">
            <a:spAutoFit/>
          </a:bodyPr>
          <a:lstStyle/>
          <a:p>
            <a:r>
              <a:rPr lang="en-GB" sz="2800" dirty="0"/>
              <a:t>Anglo-Saxon and Old English names, Edward, Alfred and Wilfred are still popular. There aren't as many recognisable female names, but they include Audrey, Edith, Ethel, Hilda and Mildred.</a:t>
            </a:r>
          </a:p>
          <a:p>
            <a:endParaRPr lang="en-GB" sz="2800" dirty="0"/>
          </a:p>
          <a:p>
            <a:r>
              <a:rPr lang="en-GB" sz="2800" dirty="0"/>
              <a:t>The English language is still strewn with a vast number of Saxon and Anglo-Saxon words. </a:t>
            </a:r>
            <a:r>
              <a:rPr lang="en-GB" sz="2800" dirty="0" err="1"/>
              <a:t>Candeltreow</a:t>
            </a:r>
            <a:r>
              <a:rPr lang="en-GB" sz="2800" dirty="0"/>
              <a:t> – Candle stick, </a:t>
            </a:r>
            <a:r>
              <a:rPr lang="en-GB" sz="2800" dirty="0" err="1"/>
              <a:t>Hleahtor</a:t>
            </a:r>
            <a:r>
              <a:rPr lang="en-GB" sz="2800" dirty="0"/>
              <a:t> – Laughter, </a:t>
            </a:r>
            <a:r>
              <a:rPr lang="en-GB" sz="2800" dirty="0" err="1"/>
              <a:t>Frumbyrdling</a:t>
            </a:r>
            <a:r>
              <a:rPr lang="en-GB" sz="2800" dirty="0"/>
              <a:t> – a young boy’s first beard.</a:t>
            </a:r>
          </a:p>
          <a:p>
            <a:endParaRPr lang="en-GB" sz="2800" dirty="0"/>
          </a:p>
          <a:p>
            <a:r>
              <a:rPr lang="en-GB" sz="2800" dirty="0"/>
              <a:t>The language lives on …..</a:t>
            </a:r>
          </a:p>
        </p:txBody>
      </p:sp>
    </p:spTree>
    <p:extLst>
      <p:ext uri="{BB962C8B-B14F-4D97-AF65-F5344CB8AC3E}">
        <p14:creationId xmlns:p14="http://schemas.microsoft.com/office/powerpoint/2010/main" val="140142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385408-69F9-B56F-020E-536DA29830FD}"/>
              </a:ext>
            </a:extLst>
          </p:cNvPr>
          <p:cNvSpPr txBox="1"/>
          <p:nvPr/>
        </p:nvSpPr>
        <p:spPr>
          <a:xfrm>
            <a:off x="1545265" y="1012954"/>
            <a:ext cx="9101470" cy="4585871"/>
          </a:xfrm>
          <a:prstGeom prst="rect">
            <a:avLst/>
          </a:prstGeom>
          <a:noFill/>
        </p:spPr>
        <p:txBody>
          <a:bodyPr wrap="square">
            <a:spAutoFit/>
          </a:bodyPr>
          <a:lstStyle/>
          <a:p>
            <a:pPr>
              <a:buNone/>
            </a:pPr>
            <a:r>
              <a:rPr lang="en-GB" sz="2800" b="1" i="1" dirty="0">
                <a:solidFill>
                  <a:srgbClr val="000000"/>
                </a:solidFill>
                <a:effectLst/>
                <a:latin typeface="LiberationSerif-Italic"/>
              </a:rPr>
              <a:t>From parchment - 1376</a:t>
            </a:r>
            <a:br>
              <a:rPr lang="en-GB" sz="1200" b="1" i="1" dirty="0">
                <a:solidFill>
                  <a:srgbClr val="000000"/>
                </a:solidFill>
                <a:effectLst/>
                <a:latin typeface="LiberationSerif-Italic"/>
              </a:rPr>
            </a:br>
            <a:br>
              <a:rPr lang="en-GB" sz="1200" b="0" i="1" dirty="0">
                <a:solidFill>
                  <a:srgbClr val="000000"/>
                </a:solidFill>
                <a:effectLst/>
                <a:latin typeface="LiberationSerif-Italic"/>
              </a:rPr>
            </a:br>
            <a:r>
              <a:rPr lang="en-GB" sz="2800" b="0" i="1" dirty="0">
                <a:solidFill>
                  <a:srgbClr val="000000"/>
                </a:solidFill>
                <a:effectLst/>
                <a:highlight>
                  <a:srgbClr val="FFFF00"/>
                </a:highlight>
                <a:latin typeface="LiberationSerif-Italic"/>
              </a:rPr>
              <a:t>Philip Webbe </a:t>
            </a:r>
            <a:r>
              <a:rPr lang="en-GB" sz="2800" b="0" i="1" dirty="0">
                <a:solidFill>
                  <a:srgbClr val="000000"/>
                </a:solidFill>
                <a:effectLst/>
                <a:latin typeface="LiberationSerif-Italic"/>
              </a:rPr>
              <a:t>came and made a fine with the lord for 1 piece of land from the lord’s demesne containing 3 acres lying between the lane which leads from </a:t>
            </a:r>
            <a:r>
              <a:rPr lang="en-GB" sz="2800" b="0" i="1" dirty="0" err="1">
                <a:solidFill>
                  <a:srgbClr val="000000"/>
                </a:solidFill>
                <a:effectLst/>
                <a:highlight>
                  <a:srgbClr val="FFFF00"/>
                </a:highlight>
                <a:latin typeface="LiberationSerif-Italic"/>
              </a:rPr>
              <a:t>Inkepenne</a:t>
            </a:r>
            <a:r>
              <a:rPr lang="en-GB" sz="2800" b="0" i="1" dirty="0">
                <a:solidFill>
                  <a:srgbClr val="000000"/>
                </a:solidFill>
                <a:effectLst/>
                <a:latin typeface="LiberationSerif-Italic"/>
              </a:rPr>
              <a:t> towards </a:t>
            </a:r>
            <a:r>
              <a:rPr lang="en-GB" sz="2800" b="0" i="1" dirty="0" err="1">
                <a:solidFill>
                  <a:srgbClr val="000000"/>
                </a:solidFill>
                <a:effectLst/>
                <a:latin typeface="LiberationSerif-Italic"/>
              </a:rPr>
              <a:t>Staindens</a:t>
            </a:r>
            <a:r>
              <a:rPr lang="en-GB" sz="2800" b="0" i="1" dirty="0">
                <a:solidFill>
                  <a:srgbClr val="000000"/>
                </a:solidFill>
                <a:effectLst/>
                <a:latin typeface="LiberationSerif-Italic"/>
              </a:rPr>
              <a:t> on the south side and a certain wood of </a:t>
            </a:r>
            <a:br>
              <a:rPr lang="en-GB" sz="2800" b="0" i="1" dirty="0">
                <a:solidFill>
                  <a:srgbClr val="000000"/>
                </a:solidFill>
                <a:effectLst/>
                <a:latin typeface="LiberationSerif-Italic"/>
              </a:rPr>
            </a:br>
            <a:r>
              <a:rPr lang="en-GB" sz="2800" b="0" i="1" dirty="0">
                <a:solidFill>
                  <a:srgbClr val="000000"/>
                </a:solidFill>
                <a:effectLst/>
                <a:highlight>
                  <a:srgbClr val="FFFF00"/>
                </a:highlight>
                <a:latin typeface="LiberationSerif-Italic"/>
              </a:rPr>
              <a:t>John Brende </a:t>
            </a:r>
            <a:r>
              <a:rPr lang="en-GB" sz="2800" b="0" i="1" dirty="0">
                <a:solidFill>
                  <a:srgbClr val="000000"/>
                </a:solidFill>
                <a:effectLst/>
                <a:latin typeface="LiberationSerif-Italic"/>
              </a:rPr>
              <a:t>on the north side, to have and hold to himself and </a:t>
            </a:r>
            <a:r>
              <a:rPr lang="en-GB" sz="2800" b="0" i="1" dirty="0">
                <a:solidFill>
                  <a:srgbClr val="000000"/>
                </a:solidFill>
                <a:effectLst/>
                <a:highlight>
                  <a:srgbClr val="FFFF00"/>
                </a:highlight>
                <a:latin typeface="LiberationSerif-Italic"/>
              </a:rPr>
              <a:t>Felice</a:t>
            </a:r>
            <a:r>
              <a:rPr lang="en-GB" sz="2800" b="0" i="1" dirty="0">
                <a:solidFill>
                  <a:srgbClr val="000000"/>
                </a:solidFill>
                <a:effectLst/>
                <a:latin typeface="LiberationSerif-Italic"/>
              </a:rPr>
              <a:t> his wife to the end of their lives or (the life) of the one of them living longer, according to the custom of the manor, rendering therefor to the lord annually at the two terms of the year in equal instalments 12d as increased rent</a:t>
            </a:r>
            <a:r>
              <a:rPr lang="en-GB" sz="2800" dirty="0"/>
              <a:t> </a:t>
            </a:r>
          </a:p>
        </p:txBody>
      </p:sp>
    </p:spTree>
    <p:extLst>
      <p:ext uri="{BB962C8B-B14F-4D97-AF65-F5344CB8AC3E}">
        <p14:creationId xmlns:p14="http://schemas.microsoft.com/office/powerpoint/2010/main" val="3928261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729190-8D27-9CBC-95D7-26F5B98439E0}"/>
              </a:ext>
            </a:extLst>
          </p:cNvPr>
          <p:cNvSpPr txBox="1"/>
          <p:nvPr/>
        </p:nvSpPr>
        <p:spPr>
          <a:xfrm>
            <a:off x="1088065" y="612844"/>
            <a:ext cx="10015870" cy="5632311"/>
          </a:xfrm>
          <a:prstGeom prst="rect">
            <a:avLst/>
          </a:prstGeom>
          <a:noFill/>
        </p:spPr>
        <p:txBody>
          <a:bodyPr wrap="square">
            <a:spAutoFit/>
          </a:bodyPr>
          <a:lstStyle/>
          <a:p>
            <a:pPr>
              <a:buNone/>
            </a:pPr>
            <a:r>
              <a:rPr lang="en-GB" sz="2400" b="0" i="0" dirty="0" err="1">
                <a:solidFill>
                  <a:srgbClr val="000000"/>
                </a:solidFill>
                <a:effectLst/>
                <a:latin typeface="LiberationSerif"/>
              </a:rPr>
              <a:t>Prec</a:t>
            </a:r>
            <a:r>
              <a:rPr lang="en-GB" sz="2400" b="0" i="0" dirty="0">
                <a:solidFill>
                  <a:srgbClr val="000000"/>
                </a:solidFill>
                <a:effectLst/>
                <a:latin typeface="LiberationSerif"/>
              </a:rPr>
              <a:t>[</a:t>
            </a:r>
            <a:r>
              <a:rPr lang="en-GB" sz="2400" b="0" i="0" dirty="0" err="1">
                <a:solidFill>
                  <a:srgbClr val="000000"/>
                </a:solidFill>
                <a:effectLst/>
                <a:latin typeface="LiberationSerif"/>
              </a:rPr>
              <a:t>eptum</a:t>
            </a:r>
            <a:r>
              <a:rPr lang="en-GB" sz="2400" b="0" i="0" dirty="0">
                <a:solidFill>
                  <a:srgbClr val="000000"/>
                </a:solidFill>
                <a:effectLst/>
                <a:latin typeface="LiberationSerif"/>
              </a:rPr>
              <a:t>] </a:t>
            </a:r>
            <a:r>
              <a:rPr lang="en-GB" sz="2400" b="0" i="0" dirty="0" err="1">
                <a:solidFill>
                  <a:srgbClr val="000000"/>
                </a:solidFill>
                <a:effectLst/>
                <a:latin typeface="LiberationSerif"/>
              </a:rPr>
              <a:t>est</a:t>
            </a:r>
            <a:r>
              <a:rPr lang="en-GB" sz="2400" b="0" i="0" dirty="0">
                <a:solidFill>
                  <a:srgbClr val="000000"/>
                </a:solidFill>
                <a:effectLst/>
                <a:latin typeface="LiberationSerif"/>
              </a:rPr>
              <a:t> </a:t>
            </a:r>
            <a:r>
              <a:rPr lang="en-GB" sz="2400" b="0" i="0" dirty="0" err="1">
                <a:solidFill>
                  <a:srgbClr val="000000"/>
                </a:solidFill>
                <a:effectLst/>
                <a:latin typeface="LiberationSerif"/>
              </a:rPr>
              <a:t>distring</a:t>
            </a:r>
            <a:r>
              <a:rPr lang="en-GB" sz="2400" b="0" i="0" dirty="0">
                <a:solidFill>
                  <a:srgbClr val="000000"/>
                </a:solidFill>
                <a:effectLst/>
                <a:latin typeface="LiberationSerif"/>
              </a:rPr>
              <a:t>[er]e Rob[</a:t>
            </a:r>
            <a:r>
              <a:rPr lang="en-GB" sz="2400" b="0" i="0" dirty="0" err="1">
                <a:solidFill>
                  <a:srgbClr val="000000"/>
                </a:solidFill>
                <a:effectLst/>
                <a:latin typeface="LiberationSerif"/>
              </a:rPr>
              <a:t>ertu</a:t>
            </a:r>
            <a:r>
              <a:rPr lang="en-GB" sz="2400" b="0" i="0" dirty="0">
                <a:solidFill>
                  <a:srgbClr val="000000"/>
                </a:solidFill>
                <a:effectLst/>
                <a:latin typeface="LiberationSerif"/>
              </a:rPr>
              <a:t>]m </a:t>
            </a:r>
            <a:r>
              <a:rPr lang="en-GB" sz="2400" b="0" i="0" dirty="0" err="1">
                <a:solidFill>
                  <a:srgbClr val="000000"/>
                </a:solidFill>
                <a:effectLst/>
                <a:latin typeface="LiberationSerif"/>
              </a:rPr>
              <a:t>Schipurde</a:t>
            </a:r>
            <a:r>
              <a:rPr lang="en-GB" sz="2400" b="0" i="0" dirty="0">
                <a:solidFill>
                  <a:srgbClr val="000000"/>
                </a:solidFill>
                <a:effectLst/>
                <a:latin typeface="LiberationSerif"/>
              </a:rPr>
              <a:t> de ?Hamo q[</a:t>
            </a:r>
            <a:r>
              <a:rPr lang="en-GB" sz="2400" b="0" i="0" dirty="0" err="1">
                <a:solidFill>
                  <a:srgbClr val="000000"/>
                </a:solidFill>
                <a:effectLst/>
                <a:latin typeface="LiberationSerif"/>
              </a:rPr>
              <a:t>uo</a:t>
            </a:r>
            <a:r>
              <a:rPr lang="en-GB" sz="2400" b="0" i="0" dirty="0">
                <a:solidFill>
                  <a:srgbClr val="000000"/>
                </a:solidFill>
                <a:effectLst/>
                <a:latin typeface="LiberationSerif"/>
              </a:rPr>
              <a:t>]d sit ad p[</a:t>
            </a:r>
            <a:r>
              <a:rPr lang="en-GB" sz="2400" b="0" i="0" dirty="0" err="1">
                <a:solidFill>
                  <a:srgbClr val="000000"/>
                </a:solidFill>
                <a:effectLst/>
                <a:latin typeface="LiberationSerif"/>
              </a:rPr>
              <a:t>ro</a:t>
            </a:r>
            <a:r>
              <a:rPr lang="en-GB" sz="2400" b="0" i="0" dirty="0">
                <a:solidFill>
                  <a:srgbClr val="000000"/>
                </a:solidFill>
                <a:effectLst/>
                <a:latin typeface="LiberationSerif"/>
              </a:rPr>
              <a:t>]x’ ad r[</a:t>
            </a:r>
            <a:r>
              <a:rPr lang="en-GB" sz="2400" b="0" i="0" dirty="0" err="1">
                <a:solidFill>
                  <a:srgbClr val="000000"/>
                </a:solidFill>
                <a:effectLst/>
                <a:latin typeface="LiberationSerif"/>
              </a:rPr>
              <a:t>espond</a:t>
            </a:r>
            <a:r>
              <a:rPr lang="en-GB" sz="2400" b="0" i="0" dirty="0">
                <a:solidFill>
                  <a:srgbClr val="000000"/>
                </a:solidFill>
                <a:effectLst/>
                <a:latin typeface="LiberationSerif"/>
              </a:rPr>
              <a:t>’] Hug[oni] </a:t>
            </a:r>
            <a:r>
              <a:rPr lang="en-GB" sz="2400" b="0" i="0" dirty="0" err="1">
                <a:solidFill>
                  <a:srgbClr val="000000"/>
                </a:solidFill>
                <a:effectLst/>
                <a:latin typeface="LiberationSerif"/>
              </a:rPr>
              <a:t>Thresther</a:t>
            </a:r>
            <a:r>
              <a:rPr lang="en-GB" sz="2400" b="0" i="0" dirty="0">
                <a:solidFill>
                  <a:srgbClr val="000000"/>
                </a:solidFill>
                <a:effectLst/>
                <a:latin typeface="LiberationSerif"/>
              </a:rPr>
              <a:t> in pl[ac]</a:t>
            </a:r>
            <a:r>
              <a:rPr lang="en-GB" sz="2400" b="0" i="0" dirty="0" err="1">
                <a:solidFill>
                  <a:srgbClr val="000000"/>
                </a:solidFill>
                <a:effectLst/>
                <a:latin typeface="LiberationSerif"/>
              </a:rPr>
              <a:t>i</a:t>
            </a:r>
            <a:r>
              <a:rPr lang="en-GB" sz="2400" b="0" i="0" dirty="0">
                <a:solidFill>
                  <a:srgbClr val="000000"/>
                </a:solidFill>
                <a:effectLst/>
                <a:latin typeface="LiberationSerif"/>
              </a:rPr>
              <a:t>[t]o t[</a:t>
            </a:r>
            <a:r>
              <a:rPr lang="en-GB" sz="2400" b="0" i="0" dirty="0" err="1">
                <a:solidFill>
                  <a:srgbClr val="000000"/>
                </a:solidFill>
                <a:effectLst/>
                <a:latin typeface="LiberationSerif"/>
              </a:rPr>
              <a:t>ra</a:t>
            </a:r>
            <a:r>
              <a:rPr lang="en-GB" sz="2400" b="0" i="0" dirty="0">
                <a:solidFill>
                  <a:srgbClr val="000000"/>
                </a:solidFill>
                <a:effectLst/>
                <a:latin typeface="LiberationSerif"/>
              </a:rPr>
              <a:t>]ns[</a:t>
            </a:r>
            <a:r>
              <a:rPr lang="en-GB" sz="2400" b="0" i="0" dirty="0" err="1">
                <a:solidFill>
                  <a:srgbClr val="000000"/>
                </a:solidFill>
                <a:effectLst/>
                <a:latin typeface="LiberationSerif"/>
              </a:rPr>
              <a:t>gressionis</a:t>
            </a:r>
            <a:r>
              <a:rPr lang="en-GB" sz="2400" b="0" i="0" dirty="0">
                <a:solidFill>
                  <a:srgbClr val="000000"/>
                </a:solidFill>
                <a:effectLst/>
                <a:latin typeface="LiberationSerif"/>
              </a:rPr>
              <a:t>]</a:t>
            </a:r>
            <a:br>
              <a:rPr lang="en-GB" sz="2400" b="0" i="0" dirty="0">
                <a:solidFill>
                  <a:srgbClr val="000000"/>
                </a:solidFill>
                <a:effectLst/>
                <a:latin typeface="LiberationSerif"/>
              </a:rPr>
            </a:br>
            <a:endParaRPr lang="en-GB" sz="2400" b="0" i="0" dirty="0">
              <a:solidFill>
                <a:srgbClr val="000000"/>
              </a:solidFill>
              <a:effectLst/>
              <a:latin typeface="LiberationSerif"/>
            </a:endParaRPr>
          </a:p>
          <a:p>
            <a:pPr>
              <a:buNone/>
            </a:pPr>
            <a:r>
              <a:rPr lang="en-GB" sz="2400" b="0" i="1" dirty="0">
                <a:solidFill>
                  <a:srgbClr val="C00000"/>
                </a:solidFill>
                <a:effectLst/>
                <a:latin typeface="LiberationSerif-Italic"/>
              </a:rPr>
              <a:t>It was ordered to distrain </a:t>
            </a:r>
            <a:r>
              <a:rPr lang="en-GB" sz="2400" b="0" i="1" dirty="0">
                <a:solidFill>
                  <a:srgbClr val="C00000"/>
                </a:solidFill>
                <a:effectLst/>
                <a:highlight>
                  <a:srgbClr val="FFFF00"/>
                </a:highlight>
                <a:latin typeface="LiberationSerif-Italic"/>
              </a:rPr>
              <a:t>Robert </a:t>
            </a:r>
            <a:r>
              <a:rPr lang="en-GB" sz="2400" b="0" i="1" dirty="0" err="1">
                <a:solidFill>
                  <a:srgbClr val="C00000"/>
                </a:solidFill>
                <a:effectLst/>
                <a:highlight>
                  <a:srgbClr val="FFFF00"/>
                </a:highlight>
                <a:latin typeface="LiberationSerif-Italic"/>
              </a:rPr>
              <a:t>Schipurde</a:t>
            </a:r>
            <a:r>
              <a:rPr lang="en-GB" sz="2400" b="0" i="1" dirty="0">
                <a:solidFill>
                  <a:srgbClr val="C00000"/>
                </a:solidFill>
                <a:effectLst/>
                <a:highlight>
                  <a:srgbClr val="FFFF00"/>
                </a:highlight>
                <a:latin typeface="LiberationSerif-Italic"/>
              </a:rPr>
              <a:t> </a:t>
            </a:r>
            <a:r>
              <a:rPr lang="en-GB" sz="2400" b="0" i="1" dirty="0">
                <a:solidFill>
                  <a:srgbClr val="C00000"/>
                </a:solidFill>
                <a:effectLst/>
                <a:latin typeface="LiberationSerif-Italic"/>
              </a:rPr>
              <a:t>of Hamo that he should be at the next (court) to respond to </a:t>
            </a:r>
            <a:r>
              <a:rPr lang="en-GB" sz="2400" b="0" i="1" dirty="0">
                <a:solidFill>
                  <a:srgbClr val="C00000"/>
                </a:solidFill>
                <a:effectLst/>
                <a:highlight>
                  <a:srgbClr val="FFFF00"/>
                </a:highlight>
                <a:latin typeface="LiberationSerif-Italic"/>
              </a:rPr>
              <a:t>Hugh </a:t>
            </a:r>
            <a:r>
              <a:rPr lang="en-GB" sz="2400" b="0" i="1" dirty="0" err="1">
                <a:solidFill>
                  <a:srgbClr val="C00000"/>
                </a:solidFill>
                <a:effectLst/>
                <a:highlight>
                  <a:srgbClr val="FFFF00"/>
                </a:highlight>
                <a:latin typeface="LiberationSerif-Italic"/>
              </a:rPr>
              <a:t>Thresther</a:t>
            </a:r>
            <a:r>
              <a:rPr lang="en-GB" sz="2400" b="0" i="1" dirty="0">
                <a:solidFill>
                  <a:srgbClr val="C00000"/>
                </a:solidFill>
                <a:effectLst/>
                <a:highlight>
                  <a:srgbClr val="FFFF00"/>
                </a:highlight>
                <a:latin typeface="LiberationSerif-Italic"/>
              </a:rPr>
              <a:t> </a:t>
            </a:r>
            <a:r>
              <a:rPr lang="en-GB" sz="2400" b="0" i="1" dirty="0">
                <a:solidFill>
                  <a:srgbClr val="C00000"/>
                </a:solidFill>
                <a:effectLst/>
                <a:latin typeface="LiberationSerif-Italic"/>
              </a:rPr>
              <a:t>on a plea of trespass.</a:t>
            </a:r>
            <a:br>
              <a:rPr lang="en-GB" sz="2400" b="0" i="1" dirty="0">
                <a:solidFill>
                  <a:srgbClr val="000000"/>
                </a:solidFill>
                <a:effectLst/>
                <a:latin typeface="LiberationSerif-Italic"/>
              </a:rPr>
            </a:br>
            <a:endParaRPr lang="en-GB" sz="2400" b="0" i="1" dirty="0">
              <a:solidFill>
                <a:srgbClr val="000000"/>
              </a:solidFill>
              <a:effectLst/>
              <a:latin typeface="LiberationSerif-Italic"/>
            </a:endParaRPr>
          </a:p>
          <a:p>
            <a:pPr>
              <a:buNone/>
            </a:pPr>
            <a:r>
              <a:rPr lang="en-GB" sz="2400" b="0" i="0" dirty="0">
                <a:solidFill>
                  <a:srgbClr val="000000"/>
                </a:solidFill>
                <a:effectLst/>
                <a:latin typeface="LiberationSerif"/>
              </a:rPr>
              <a:t>Ad </a:t>
            </a:r>
            <a:r>
              <a:rPr lang="en-GB" sz="2400" b="0" i="0" dirty="0" err="1">
                <a:solidFill>
                  <a:srgbClr val="000000"/>
                </a:solidFill>
                <a:effectLst/>
                <a:latin typeface="LiberationSerif"/>
              </a:rPr>
              <a:t>huc</a:t>
            </a:r>
            <a:r>
              <a:rPr lang="en-GB" sz="2400" b="0" i="0" dirty="0">
                <a:solidFill>
                  <a:srgbClr val="000000"/>
                </a:solidFill>
                <a:effectLst/>
                <a:latin typeface="LiberationSerif"/>
              </a:rPr>
              <a:t> sic[</a:t>
            </a:r>
            <a:r>
              <a:rPr lang="en-GB" sz="2400" b="0" i="0" dirty="0" err="1">
                <a:solidFill>
                  <a:srgbClr val="000000"/>
                </a:solidFill>
                <a:effectLst/>
                <a:latin typeface="LiberationSerif"/>
              </a:rPr>
              <a:t>ut</a:t>
            </a:r>
            <a:r>
              <a:rPr lang="en-GB" sz="2400" b="0" i="0" dirty="0">
                <a:solidFill>
                  <a:srgbClr val="000000"/>
                </a:solidFill>
                <a:effectLst/>
                <a:latin typeface="LiberationSerif"/>
              </a:rPr>
              <a:t>] alias p[</a:t>
            </a:r>
            <a:r>
              <a:rPr lang="en-GB" sz="2400" b="0" i="0" dirty="0" err="1">
                <a:solidFill>
                  <a:srgbClr val="000000"/>
                </a:solidFill>
                <a:effectLst/>
                <a:latin typeface="LiberationSerif"/>
              </a:rPr>
              <a:t>receptum</a:t>
            </a:r>
            <a:r>
              <a:rPr lang="en-GB" sz="2400" b="0" i="0" dirty="0">
                <a:solidFill>
                  <a:srgbClr val="000000"/>
                </a:solidFill>
                <a:effectLst/>
                <a:latin typeface="LiberationSerif"/>
              </a:rPr>
              <a:t>] </a:t>
            </a:r>
            <a:r>
              <a:rPr lang="en-GB" sz="2400" b="0" i="0" dirty="0" err="1">
                <a:solidFill>
                  <a:srgbClr val="000000"/>
                </a:solidFill>
                <a:effectLst/>
                <a:latin typeface="LiberationSerif"/>
              </a:rPr>
              <a:t>est</a:t>
            </a:r>
            <a:r>
              <a:rPr lang="en-GB" sz="2400" b="0" i="0" dirty="0">
                <a:solidFill>
                  <a:srgbClr val="000000"/>
                </a:solidFill>
                <a:effectLst/>
                <a:latin typeface="LiberationSerif"/>
              </a:rPr>
              <a:t> </a:t>
            </a:r>
            <a:r>
              <a:rPr lang="en-GB" sz="2400" b="0" i="0" dirty="0" err="1">
                <a:solidFill>
                  <a:srgbClr val="000000"/>
                </a:solidFill>
                <a:effectLst/>
                <a:latin typeface="LiberationSerif"/>
              </a:rPr>
              <a:t>distr</a:t>
            </a:r>
            <a:r>
              <a:rPr lang="en-GB" sz="2400" b="0" i="0" dirty="0">
                <a:solidFill>
                  <a:srgbClr val="000000"/>
                </a:solidFill>
                <a:effectLst/>
                <a:latin typeface="LiberationSerif"/>
              </a:rPr>
              <a:t>[</a:t>
            </a:r>
            <a:r>
              <a:rPr lang="en-GB" sz="2400" b="0" i="0" dirty="0" err="1">
                <a:solidFill>
                  <a:srgbClr val="000000"/>
                </a:solidFill>
                <a:effectLst/>
                <a:latin typeface="LiberationSerif"/>
              </a:rPr>
              <a:t>ingere</a:t>
            </a:r>
            <a:r>
              <a:rPr lang="en-GB" sz="2400" b="0" i="0" dirty="0">
                <a:solidFill>
                  <a:srgbClr val="000000"/>
                </a:solidFill>
                <a:effectLst/>
                <a:latin typeface="LiberationSerif"/>
              </a:rPr>
              <a:t>] </a:t>
            </a:r>
            <a:r>
              <a:rPr lang="en-GB" sz="2400" b="0" i="0" dirty="0" err="1">
                <a:solidFill>
                  <a:srgbClr val="000000"/>
                </a:solidFill>
                <a:effectLst/>
                <a:latin typeface="LiberationSerif"/>
              </a:rPr>
              <a:t>tene</a:t>
            </a:r>
            <a:r>
              <a:rPr lang="en-GB" sz="2400" b="0" i="0" dirty="0">
                <a:solidFill>
                  <a:srgbClr val="000000"/>
                </a:solidFill>
                <a:effectLst/>
                <a:latin typeface="LiberationSerif"/>
              </a:rPr>
              <a:t>[</a:t>
            </a:r>
            <a:r>
              <a:rPr lang="en-GB" sz="2400" b="0" i="0" dirty="0" err="1">
                <a:solidFill>
                  <a:srgbClr val="000000"/>
                </a:solidFill>
                <a:effectLst/>
                <a:latin typeface="LiberationSerif"/>
              </a:rPr>
              <a:t>ntem</a:t>
            </a:r>
            <a:r>
              <a:rPr lang="en-GB" sz="2400" b="0" i="0" dirty="0">
                <a:solidFill>
                  <a:srgbClr val="000000"/>
                </a:solidFill>
                <a:effectLst/>
                <a:latin typeface="LiberationSerif"/>
              </a:rPr>
              <a:t>] </a:t>
            </a:r>
            <a:r>
              <a:rPr lang="en-GB" sz="2400" b="0" i="0" dirty="0" err="1">
                <a:solidFill>
                  <a:srgbClr val="000000"/>
                </a:solidFill>
                <a:effectLst/>
                <a:latin typeface="LiberationSerif"/>
              </a:rPr>
              <a:t>croftam</a:t>
            </a:r>
            <a:r>
              <a:rPr lang="en-GB" sz="2400" b="0" i="0" dirty="0">
                <a:solidFill>
                  <a:srgbClr val="000000"/>
                </a:solidFill>
                <a:effectLst/>
                <a:latin typeface="LiberationSerif"/>
              </a:rPr>
              <a:t> </a:t>
            </a:r>
            <a:r>
              <a:rPr lang="en-GB" sz="2400" b="0" i="0" dirty="0" err="1">
                <a:solidFill>
                  <a:srgbClr val="000000"/>
                </a:solidFill>
                <a:effectLst/>
                <a:latin typeface="LiberationSerif"/>
              </a:rPr>
              <a:t>voc</a:t>
            </a:r>
            <a:r>
              <a:rPr lang="en-GB" sz="2400" b="0" i="0" dirty="0">
                <a:solidFill>
                  <a:srgbClr val="000000"/>
                </a:solidFill>
                <a:effectLst/>
                <a:latin typeface="LiberationSerif"/>
              </a:rPr>
              <a:t>[</a:t>
            </a:r>
            <a:r>
              <a:rPr lang="en-GB" sz="2400" b="0" i="0" dirty="0" err="1">
                <a:solidFill>
                  <a:srgbClr val="000000"/>
                </a:solidFill>
                <a:effectLst/>
                <a:latin typeface="LiberationSerif"/>
              </a:rPr>
              <a:t>atam</a:t>
            </a:r>
            <a:r>
              <a:rPr lang="en-GB" sz="2400" b="0" i="0" dirty="0">
                <a:solidFill>
                  <a:srgbClr val="000000"/>
                </a:solidFill>
                <a:effectLst/>
                <a:latin typeface="LiberationSerif"/>
              </a:rPr>
              <a:t>] </a:t>
            </a:r>
            <a:r>
              <a:rPr lang="en-GB" sz="2400" b="0" i="0" dirty="0" err="1">
                <a:solidFill>
                  <a:srgbClr val="000000"/>
                </a:solidFill>
                <a:effectLst/>
                <a:latin typeface="LiberationSerif"/>
              </a:rPr>
              <a:t>Machemscrofte</a:t>
            </a:r>
            <a:r>
              <a:rPr lang="en-GB" sz="2400" b="0" i="0" dirty="0">
                <a:solidFill>
                  <a:srgbClr val="000000"/>
                </a:solidFill>
                <a:effectLst/>
                <a:latin typeface="LiberationSerif"/>
              </a:rPr>
              <a:t> q[</a:t>
            </a:r>
            <a:r>
              <a:rPr lang="en-GB" sz="2400" b="0" i="0" dirty="0" err="1">
                <a:solidFill>
                  <a:srgbClr val="000000"/>
                </a:solidFill>
                <a:effectLst/>
                <a:latin typeface="LiberationSerif"/>
              </a:rPr>
              <a:t>uod</a:t>
            </a:r>
            <a:r>
              <a:rPr lang="en-GB" sz="2400" b="0" i="0" dirty="0">
                <a:solidFill>
                  <a:srgbClr val="000000"/>
                </a:solidFill>
                <a:effectLst/>
                <a:latin typeface="LiberationSerif"/>
              </a:rPr>
              <a:t>] sit ad p[</a:t>
            </a:r>
            <a:r>
              <a:rPr lang="en-GB" sz="2400" b="0" i="0" dirty="0" err="1">
                <a:solidFill>
                  <a:srgbClr val="000000"/>
                </a:solidFill>
                <a:effectLst/>
                <a:latin typeface="LiberationSerif"/>
              </a:rPr>
              <a:t>ro</a:t>
            </a:r>
            <a:r>
              <a:rPr lang="en-GB" sz="2400" b="0" i="0" dirty="0">
                <a:solidFill>
                  <a:srgbClr val="000000"/>
                </a:solidFill>
                <a:effectLst/>
                <a:latin typeface="LiberationSerif"/>
              </a:rPr>
              <a:t>]x’ ad </a:t>
            </a:r>
            <a:r>
              <a:rPr lang="en-GB" sz="2400" b="0" i="0" dirty="0" err="1">
                <a:solidFill>
                  <a:srgbClr val="000000"/>
                </a:solidFill>
                <a:effectLst/>
                <a:latin typeface="LiberationSerif"/>
              </a:rPr>
              <a:t>recogoscend</a:t>
            </a:r>
            <a:r>
              <a:rPr lang="en-GB" sz="2400" b="0" i="0" dirty="0">
                <a:solidFill>
                  <a:srgbClr val="000000"/>
                </a:solidFill>
                <a:effectLst/>
                <a:latin typeface="LiberationSerif"/>
              </a:rPr>
              <a:t>’ </a:t>
            </a:r>
            <a:r>
              <a:rPr lang="en-GB" sz="2400" b="0" i="0" dirty="0" err="1">
                <a:solidFill>
                  <a:srgbClr val="000000"/>
                </a:solidFill>
                <a:effectLst/>
                <a:latin typeface="LiberationSerif"/>
              </a:rPr>
              <a:t>qualiter</a:t>
            </a:r>
            <a:r>
              <a:rPr lang="en-GB" sz="2400" b="0" i="0" dirty="0">
                <a:solidFill>
                  <a:srgbClr val="000000"/>
                </a:solidFill>
                <a:effectLst/>
                <a:latin typeface="LiberationSerif"/>
              </a:rPr>
              <a:t> &amp; p[er] que s[er]</a:t>
            </a:r>
            <a:r>
              <a:rPr lang="en-GB" sz="2400" b="0" i="0" dirty="0" err="1">
                <a:solidFill>
                  <a:srgbClr val="000000"/>
                </a:solidFill>
                <a:effectLst/>
                <a:latin typeface="LiberationSerif"/>
              </a:rPr>
              <a:t>vic</a:t>
            </a:r>
            <a:r>
              <a:rPr lang="en-GB" sz="2400" b="0" i="0" dirty="0">
                <a:solidFill>
                  <a:srgbClr val="000000"/>
                </a:solidFill>
                <a:effectLst/>
                <a:latin typeface="LiberationSerif"/>
              </a:rPr>
              <a:t>[</a:t>
            </a:r>
            <a:r>
              <a:rPr lang="en-GB" sz="2400" b="0" i="0" dirty="0" err="1">
                <a:solidFill>
                  <a:srgbClr val="000000"/>
                </a:solidFill>
                <a:effectLst/>
                <a:latin typeface="LiberationSerif"/>
              </a:rPr>
              <a:t>ia</a:t>
            </a:r>
            <a:r>
              <a:rPr lang="en-GB" sz="2400" b="0" i="0" dirty="0">
                <a:solidFill>
                  <a:srgbClr val="000000"/>
                </a:solidFill>
                <a:effectLst/>
                <a:latin typeface="LiberationSerif"/>
              </a:rPr>
              <a:t>] </a:t>
            </a:r>
            <a:r>
              <a:rPr lang="en-GB" sz="2400" b="0" i="0" dirty="0" err="1">
                <a:solidFill>
                  <a:srgbClr val="000000"/>
                </a:solidFill>
                <a:effectLst/>
                <a:latin typeface="LiberationSerif"/>
              </a:rPr>
              <a:t>clamat</a:t>
            </a:r>
            <a:r>
              <a:rPr lang="en-GB" sz="2400" b="0" i="0" dirty="0">
                <a:solidFill>
                  <a:srgbClr val="000000"/>
                </a:solidFill>
                <a:effectLst/>
                <a:latin typeface="LiberationSerif"/>
              </a:rPr>
              <a:t> ten[er]e t[er]ram p[re]</a:t>
            </a:r>
            <a:r>
              <a:rPr lang="en-GB" sz="2400" b="0" i="0" dirty="0" err="1">
                <a:solidFill>
                  <a:srgbClr val="000000"/>
                </a:solidFill>
                <a:effectLst/>
                <a:latin typeface="LiberationSerif"/>
              </a:rPr>
              <a:t>dictam</a:t>
            </a:r>
            <a:r>
              <a:rPr lang="en-GB" sz="2400" b="0" i="0" dirty="0">
                <a:solidFill>
                  <a:srgbClr val="000000"/>
                </a:solidFill>
                <a:effectLst/>
                <a:latin typeface="LiberationSerif"/>
              </a:rPr>
              <a:t> ac </a:t>
            </a:r>
            <a:r>
              <a:rPr lang="en-GB" sz="2400" b="0" i="0" dirty="0" err="1">
                <a:solidFill>
                  <a:srgbClr val="000000"/>
                </a:solidFill>
                <a:effectLst/>
                <a:latin typeface="LiberationSerif"/>
              </a:rPr>
              <a:t>etiam</a:t>
            </a:r>
            <a:r>
              <a:rPr lang="en-GB" sz="2400" b="0" i="0" dirty="0">
                <a:solidFill>
                  <a:srgbClr val="000000"/>
                </a:solidFill>
                <a:effectLst/>
                <a:latin typeface="LiberationSerif"/>
              </a:rPr>
              <a:t> p[</a:t>
            </a:r>
            <a:r>
              <a:rPr lang="en-GB" sz="2400" b="0" i="0" dirty="0" err="1">
                <a:solidFill>
                  <a:srgbClr val="000000"/>
                </a:solidFill>
                <a:effectLst/>
                <a:latin typeface="LiberationSerif"/>
              </a:rPr>
              <a:t>ro</a:t>
            </a:r>
            <a:r>
              <a:rPr lang="en-GB" sz="2400" b="0" i="0" dirty="0">
                <a:solidFill>
                  <a:srgbClr val="000000"/>
                </a:solidFill>
                <a:effectLst/>
                <a:latin typeface="LiberationSerif"/>
              </a:rPr>
              <a:t>] </a:t>
            </a:r>
            <a:r>
              <a:rPr lang="en-GB" sz="2400" b="0" i="0" dirty="0" err="1">
                <a:solidFill>
                  <a:srgbClr val="000000"/>
                </a:solidFill>
                <a:effectLst/>
                <a:latin typeface="LiberationSerif"/>
              </a:rPr>
              <a:t>relevium</a:t>
            </a:r>
            <a:r>
              <a:rPr lang="en-GB" sz="2400" b="0" i="0" dirty="0">
                <a:solidFill>
                  <a:srgbClr val="000000"/>
                </a:solidFill>
                <a:effectLst/>
                <a:latin typeface="LiberationSerif"/>
              </a:rPr>
              <a:t> &amp; </a:t>
            </a:r>
            <a:r>
              <a:rPr lang="en-GB" sz="2400" b="0" i="0" dirty="0" err="1">
                <a:solidFill>
                  <a:srgbClr val="000000"/>
                </a:solidFill>
                <a:effectLst/>
                <a:latin typeface="LiberationSerif"/>
              </a:rPr>
              <a:t>feodelit</a:t>
            </a:r>
            <a:r>
              <a:rPr lang="en-GB" sz="2400" b="0" i="0" dirty="0">
                <a:solidFill>
                  <a:srgbClr val="000000"/>
                </a:solidFill>
                <a:effectLst/>
                <a:latin typeface="LiberationSerif"/>
              </a:rPr>
              <a:t>[</a:t>
            </a:r>
            <a:r>
              <a:rPr lang="en-GB" sz="2400" b="0" i="0" dirty="0" err="1">
                <a:solidFill>
                  <a:srgbClr val="000000"/>
                </a:solidFill>
                <a:effectLst/>
                <a:latin typeface="LiberationSerif"/>
              </a:rPr>
              <a:t>atem</a:t>
            </a:r>
            <a:r>
              <a:rPr lang="en-GB" sz="2400" b="0" i="0" dirty="0">
                <a:solidFill>
                  <a:srgbClr val="000000"/>
                </a:solidFill>
                <a:effectLst/>
                <a:latin typeface="LiberationSerif"/>
              </a:rPr>
              <a:t>] </a:t>
            </a:r>
            <a:r>
              <a:rPr lang="en-GB" sz="2400" b="0" i="0" dirty="0" err="1">
                <a:solidFill>
                  <a:srgbClr val="000000"/>
                </a:solidFill>
                <a:effectLst/>
                <a:latin typeface="LiberationSerif"/>
              </a:rPr>
              <a:t>fac</a:t>
            </a:r>
            <a:r>
              <a:rPr lang="en-GB" sz="2400" b="0" i="0" dirty="0">
                <a:solidFill>
                  <a:srgbClr val="000000"/>
                </a:solidFill>
                <a:effectLst/>
                <a:latin typeface="LiberationSerif"/>
              </a:rPr>
              <a:t>[</a:t>
            </a:r>
            <a:r>
              <a:rPr lang="en-GB" sz="2400" b="0" i="0" dirty="0" err="1">
                <a:solidFill>
                  <a:srgbClr val="000000"/>
                </a:solidFill>
                <a:effectLst/>
                <a:latin typeface="LiberationSerif"/>
              </a:rPr>
              <a:t>iend</a:t>
            </a:r>
            <a:r>
              <a:rPr lang="en-GB" sz="2400" b="0" i="0" dirty="0">
                <a:solidFill>
                  <a:srgbClr val="000000"/>
                </a:solidFill>
                <a:effectLst/>
                <a:latin typeface="LiberationSerif"/>
              </a:rPr>
              <a:t>’] &amp; c’</a:t>
            </a:r>
            <a:br>
              <a:rPr lang="en-GB" sz="2400" b="0" i="0" dirty="0">
                <a:solidFill>
                  <a:srgbClr val="000000"/>
                </a:solidFill>
                <a:effectLst/>
                <a:latin typeface="LiberationSerif"/>
              </a:rPr>
            </a:br>
            <a:endParaRPr lang="en-GB" sz="2400" b="0" i="0" dirty="0">
              <a:solidFill>
                <a:srgbClr val="000000"/>
              </a:solidFill>
              <a:effectLst/>
              <a:latin typeface="LiberationSerif"/>
            </a:endParaRPr>
          </a:p>
          <a:p>
            <a:pPr>
              <a:buNone/>
            </a:pPr>
            <a:r>
              <a:rPr lang="en-GB" sz="2400" b="0" i="1" dirty="0">
                <a:solidFill>
                  <a:srgbClr val="C00000"/>
                </a:solidFill>
                <a:effectLst/>
                <a:latin typeface="LiberationSerif-Italic"/>
              </a:rPr>
              <a:t>Again as at other times it was ordered to distrain the person holding the croft called </a:t>
            </a:r>
            <a:r>
              <a:rPr lang="en-GB" sz="2400" b="0" i="1" dirty="0" err="1">
                <a:solidFill>
                  <a:srgbClr val="C00000"/>
                </a:solidFill>
                <a:effectLst/>
                <a:latin typeface="LiberationSerif-Italic"/>
              </a:rPr>
              <a:t>Machemscrofte</a:t>
            </a:r>
            <a:r>
              <a:rPr lang="en-GB" sz="2400" b="0" i="1" dirty="0">
                <a:solidFill>
                  <a:srgbClr val="C00000"/>
                </a:solidFill>
                <a:effectLst/>
                <a:latin typeface="LiberationSerif-Italic"/>
              </a:rPr>
              <a:t> that he should be at the next (court) to acknowledge how and by what services he claims to hold the said land, and also for doing relief and fealty etc.</a:t>
            </a:r>
            <a:r>
              <a:rPr lang="en-GB" sz="2400" dirty="0">
                <a:solidFill>
                  <a:srgbClr val="C00000"/>
                </a:solidFill>
              </a:rPr>
              <a:t> </a:t>
            </a:r>
          </a:p>
        </p:txBody>
      </p:sp>
    </p:spTree>
    <p:extLst>
      <p:ext uri="{BB962C8B-B14F-4D97-AF65-F5344CB8AC3E}">
        <p14:creationId xmlns:p14="http://schemas.microsoft.com/office/powerpoint/2010/main" val="1865087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011FB-647C-1703-9E1F-9D17FDE650A0}"/>
              </a:ext>
            </a:extLst>
          </p:cNvPr>
          <p:cNvSpPr txBox="1"/>
          <p:nvPr/>
        </p:nvSpPr>
        <p:spPr>
          <a:xfrm>
            <a:off x="503274" y="689788"/>
            <a:ext cx="11185452" cy="5478423"/>
          </a:xfrm>
          <a:prstGeom prst="rect">
            <a:avLst/>
          </a:prstGeom>
          <a:noFill/>
        </p:spPr>
        <p:txBody>
          <a:bodyPr wrap="square">
            <a:spAutoFit/>
          </a:bodyPr>
          <a:lstStyle/>
          <a:p>
            <a:pPr>
              <a:buNone/>
            </a:pPr>
            <a:r>
              <a:rPr lang="en-GB" sz="2200" b="0" i="0" dirty="0">
                <a:solidFill>
                  <a:srgbClr val="000000"/>
                </a:solidFill>
                <a:effectLst/>
                <a:latin typeface="LiberationSerif"/>
              </a:rPr>
              <a:t>Item q[</a:t>
            </a:r>
            <a:r>
              <a:rPr lang="en-GB" sz="2200" b="0" i="0" dirty="0" err="1">
                <a:solidFill>
                  <a:srgbClr val="000000"/>
                </a:solidFill>
                <a:effectLst/>
                <a:latin typeface="LiberationSerif"/>
              </a:rPr>
              <a:t>uo</a:t>
            </a:r>
            <a:r>
              <a:rPr lang="en-GB" sz="2200" b="0" i="0" dirty="0">
                <a:solidFill>
                  <a:srgbClr val="000000"/>
                </a:solidFill>
                <a:effectLst/>
                <a:latin typeface="LiberationSerif"/>
              </a:rPr>
              <a:t>]d Galfrid[us] (</a:t>
            </a:r>
            <a:r>
              <a:rPr lang="en-GB" sz="2200" b="0" i="0" dirty="0" err="1">
                <a:solidFill>
                  <a:srgbClr val="000000"/>
                </a:solidFill>
                <a:effectLst/>
                <a:latin typeface="LiberationSerif"/>
              </a:rPr>
              <a:t>viij</a:t>
            </a:r>
            <a:r>
              <a:rPr lang="en-GB" sz="2200" b="0" i="0" dirty="0">
                <a:solidFill>
                  <a:srgbClr val="000000"/>
                </a:solidFill>
                <a:effectLst/>
                <a:latin typeface="LiberationSerif"/>
              </a:rPr>
              <a:t> d) </a:t>
            </a:r>
            <a:r>
              <a:rPr lang="en-GB" sz="2200" b="0" i="0" dirty="0" err="1">
                <a:solidFill>
                  <a:srgbClr val="000000"/>
                </a:solidFill>
                <a:effectLst/>
                <a:latin typeface="LiberationSerif"/>
              </a:rPr>
              <a:t>Schipurde</a:t>
            </a:r>
            <a:r>
              <a:rPr lang="en-GB" sz="2200" b="0" i="0" dirty="0">
                <a:solidFill>
                  <a:srgbClr val="000000"/>
                </a:solidFill>
                <a:effectLst/>
                <a:latin typeface="LiberationSerif"/>
              </a:rPr>
              <a:t> \</a:t>
            </a:r>
            <a:r>
              <a:rPr lang="en-GB" sz="2200" b="0" i="0" dirty="0" err="1">
                <a:solidFill>
                  <a:srgbClr val="000000"/>
                </a:solidFill>
                <a:effectLst/>
                <a:latin typeface="LiberationSerif"/>
              </a:rPr>
              <a:t>cust</a:t>
            </a:r>
            <a:r>
              <a:rPr lang="en-GB" sz="2200" b="0" i="0" dirty="0">
                <a:solidFill>
                  <a:srgbClr val="000000"/>
                </a:solidFill>
                <a:effectLst/>
                <a:latin typeface="LiberationSerif"/>
              </a:rPr>
              <a:t>[</a:t>
            </a:r>
            <a:r>
              <a:rPr lang="en-GB" sz="2200" b="0" i="0" dirty="0" err="1">
                <a:solidFill>
                  <a:srgbClr val="000000"/>
                </a:solidFill>
                <a:effectLst/>
                <a:latin typeface="LiberationSerif"/>
              </a:rPr>
              <a:t>os</a:t>
            </a:r>
            <a:r>
              <a:rPr lang="en-GB" sz="2200" b="0" i="0" dirty="0">
                <a:solidFill>
                  <a:srgbClr val="000000"/>
                </a:solidFill>
                <a:effectLst/>
                <a:latin typeface="LiberationSerif"/>
              </a:rPr>
              <a:t>] omni[um] ?</a:t>
            </a:r>
            <a:r>
              <a:rPr lang="en-GB" sz="2200" b="0" i="0" dirty="0" err="1">
                <a:solidFill>
                  <a:srgbClr val="000000"/>
                </a:solidFill>
                <a:effectLst/>
                <a:latin typeface="LiberationSerif"/>
              </a:rPr>
              <a:t>vacc</a:t>
            </a:r>
            <a:r>
              <a:rPr lang="en-GB" sz="2200" b="0" i="0" dirty="0">
                <a:solidFill>
                  <a:srgbClr val="000000"/>
                </a:solidFill>
                <a:effectLst/>
                <a:latin typeface="LiberationSerif"/>
              </a:rPr>
              <a:t>[arum]/ p[er]</a:t>
            </a:r>
            <a:r>
              <a:rPr lang="en-GB" sz="2200" b="0" i="0" dirty="0" err="1">
                <a:solidFill>
                  <a:srgbClr val="000000"/>
                </a:solidFill>
                <a:effectLst/>
                <a:latin typeface="LiberationSerif"/>
              </a:rPr>
              <a:t>misit</a:t>
            </a:r>
            <a:r>
              <a:rPr lang="en-GB" sz="2200" b="0" i="0" dirty="0">
                <a:solidFill>
                  <a:srgbClr val="000000"/>
                </a:solidFill>
                <a:effectLst/>
                <a:latin typeface="LiberationSerif"/>
              </a:rPr>
              <a:t> </a:t>
            </a:r>
            <a:r>
              <a:rPr lang="en-GB" sz="2200" b="0" i="0" dirty="0" err="1">
                <a:solidFill>
                  <a:srgbClr val="000000"/>
                </a:solidFill>
                <a:effectLst/>
                <a:latin typeface="LiberationSerif"/>
              </a:rPr>
              <a:t>fald</a:t>
            </a:r>
            <a:r>
              <a:rPr lang="en-GB" sz="2200" b="0" i="0" dirty="0">
                <a:solidFill>
                  <a:srgbClr val="000000"/>
                </a:solidFill>
                <a:effectLst/>
                <a:latin typeface="LiberationSerif"/>
              </a:rPr>
              <a:t>[am] star[e] ?</a:t>
            </a:r>
            <a:r>
              <a:rPr lang="en-GB" sz="2200" b="0" i="0" dirty="0" err="1">
                <a:solidFill>
                  <a:srgbClr val="000000"/>
                </a:solidFill>
                <a:effectLst/>
                <a:latin typeface="LiberationSerif"/>
              </a:rPr>
              <a:t>ruinos</a:t>
            </a:r>
            <a:r>
              <a:rPr lang="en-GB" sz="2200" b="0" i="0" dirty="0">
                <a:solidFill>
                  <a:srgbClr val="000000"/>
                </a:solidFill>
                <a:effectLst/>
                <a:latin typeface="LiberationSerif"/>
              </a:rPr>
              <a:t>[am] p[er] </a:t>
            </a:r>
            <a:r>
              <a:rPr lang="en-GB" sz="2200" b="0" i="0" dirty="0" err="1">
                <a:solidFill>
                  <a:srgbClr val="000000"/>
                </a:solidFill>
                <a:effectLst/>
                <a:latin typeface="LiberationSerif"/>
              </a:rPr>
              <a:t>vj</a:t>
            </a:r>
            <a:r>
              <a:rPr lang="en-GB" sz="2200" b="0" i="0" dirty="0">
                <a:solidFill>
                  <a:srgbClr val="000000"/>
                </a:solidFill>
                <a:effectLst/>
                <a:latin typeface="LiberationSerif"/>
              </a:rPr>
              <a:t> noctes Item q[</a:t>
            </a:r>
            <a:r>
              <a:rPr lang="en-GB" sz="2200" b="0" i="0" dirty="0" err="1">
                <a:solidFill>
                  <a:srgbClr val="000000"/>
                </a:solidFill>
                <a:effectLst/>
                <a:latin typeface="LiberationSerif"/>
              </a:rPr>
              <a:t>uo</a:t>
            </a:r>
            <a:r>
              <a:rPr lang="en-GB" sz="2200" b="0" i="0" dirty="0">
                <a:solidFill>
                  <a:srgbClr val="000000"/>
                </a:solidFill>
                <a:effectLst/>
                <a:latin typeface="LiberationSerif"/>
              </a:rPr>
              <a:t>]d Joh[</a:t>
            </a:r>
            <a:r>
              <a:rPr lang="en-GB" sz="2200" b="0" i="0" dirty="0" err="1">
                <a:solidFill>
                  <a:srgbClr val="000000"/>
                </a:solidFill>
                <a:effectLst/>
                <a:latin typeface="LiberationSerif"/>
              </a:rPr>
              <a:t>anne</a:t>
            </a:r>
            <a:r>
              <a:rPr lang="en-GB" sz="2200" b="0" i="0" dirty="0">
                <a:solidFill>
                  <a:srgbClr val="000000"/>
                </a:solidFill>
                <a:effectLst/>
                <a:latin typeface="LiberationSerif"/>
              </a:rPr>
              <a:t>]s (</a:t>
            </a:r>
            <a:r>
              <a:rPr lang="en-GB" sz="2200" b="0" i="0" dirty="0" err="1">
                <a:solidFill>
                  <a:srgbClr val="000000"/>
                </a:solidFill>
                <a:effectLst/>
                <a:latin typeface="LiberationSerif"/>
              </a:rPr>
              <a:t>iiij</a:t>
            </a:r>
            <a:r>
              <a:rPr lang="en-GB" sz="2200" b="0" i="0" dirty="0">
                <a:solidFill>
                  <a:srgbClr val="000000"/>
                </a:solidFill>
                <a:effectLst/>
                <a:latin typeface="LiberationSerif"/>
              </a:rPr>
              <a:t> d) ?</a:t>
            </a:r>
            <a:r>
              <a:rPr lang="en-GB" sz="2200" b="0" i="0" dirty="0" err="1">
                <a:solidFill>
                  <a:srgbClr val="000000"/>
                </a:solidFill>
                <a:effectLst/>
                <a:latin typeface="LiberationSerif"/>
              </a:rPr>
              <a:t>Hamly</a:t>
            </a:r>
            <a:r>
              <a:rPr lang="en-GB" sz="2200" b="0" i="0" dirty="0">
                <a:solidFill>
                  <a:srgbClr val="000000"/>
                </a:solidFill>
                <a:effectLst/>
                <a:latin typeface="LiberationSerif"/>
              </a:rPr>
              <a:t> </a:t>
            </a:r>
            <a:r>
              <a:rPr lang="en-GB" sz="2200" b="0" i="0" dirty="0" err="1">
                <a:solidFill>
                  <a:srgbClr val="000000"/>
                </a:solidFill>
                <a:effectLst/>
                <a:latin typeface="LiberationSerif"/>
              </a:rPr>
              <a:t>cust</a:t>
            </a:r>
            <a:r>
              <a:rPr lang="en-GB" sz="2200" b="0" i="0" dirty="0">
                <a:solidFill>
                  <a:srgbClr val="000000"/>
                </a:solidFill>
                <a:effectLst/>
                <a:latin typeface="LiberationSerif"/>
              </a:rPr>
              <a:t>[</a:t>
            </a:r>
            <a:r>
              <a:rPr lang="en-GB" sz="2200" b="0" i="0" dirty="0" err="1">
                <a:solidFill>
                  <a:srgbClr val="000000"/>
                </a:solidFill>
                <a:effectLst/>
                <a:latin typeface="LiberationSerif"/>
              </a:rPr>
              <a:t>os</a:t>
            </a:r>
            <a:r>
              <a:rPr lang="en-GB" sz="2200" b="0" i="0" dirty="0">
                <a:solidFill>
                  <a:srgbClr val="000000"/>
                </a:solidFill>
                <a:effectLst/>
                <a:latin typeface="LiberationSerif"/>
              </a:rPr>
              <a:t>] hog’ p[er]</a:t>
            </a:r>
            <a:r>
              <a:rPr lang="en-GB" sz="2200" b="0" i="0" dirty="0" err="1">
                <a:solidFill>
                  <a:srgbClr val="000000"/>
                </a:solidFill>
                <a:effectLst/>
                <a:latin typeface="LiberationSerif"/>
              </a:rPr>
              <a:t>misit</a:t>
            </a:r>
            <a:r>
              <a:rPr lang="en-GB" sz="2200" b="0" i="0" dirty="0">
                <a:solidFill>
                  <a:srgbClr val="000000"/>
                </a:solidFill>
                <a:effectLst/>
                <a:latin typeface="LiberationSerif"/>
              </a:rPr>
              <a:t> </a:t>
            </a:r>
            <a:r>
              <a:rPr lang="en-GB" sz="2200" b="0" i="0" dirty="0" err="1">
                <a:solidFill>
                  <a:srgbClr val="000000"/>
                </a:solidFill>
                <a:effectLst/>
                <a:latin typeface="LiberationSerif"/>
              </a:rPr>
              <a:t>fald</a:t>
            </a:r>
            <a:r>
              <a:rPr lang="en-GB" sz="2200" b="0" i="0" dirty="0">
                <a:solidFill>
                  <a:srgbClr val="000000"/>
                </a:solidFill>
                <a:effectLst/>
                <a:latin typeface="LiberationSerif"/>
              </a:rPr>
              <a:t>’ ? </a:t>
            </a:r>
            <a:r>
              <a:rPr lang="en-GB" sz="2200" b="0" i="0" dirty="0" err="1">
                <a:solidFill>
                  <a:srgbClr val="000000"/>
                </a:solidFill>
                <a:effectLst/>
                <a:latin typeface="LiberationSerif"/>
              </a:rPr>
              <a:t>ruinos</a:t>
            </a:r>
            <a:r>
              <a:rPr lang="en-GB" sz="2200" b="0" i="0" dirty="0">
                <a:solidFill>
                  <a:srgbClr val="000000"/>
                </a:solidFill>
                <a:effectLst/>
                <a:latin typeface="LiberationSerif"/>
              </a:rPr>
              <a:t>[am] p[er] </a:t>
            </a:r>
            <a:r>
              <a:rPr lang="en-GB" sz="2200" b="0" i="0" dirty="0" err="1">
                <a:solidFill>
                  <a:srgbClr val="000000"/>
                </a:solidFill>
                <a:effectLst/>
                <a:latin typeface="LiberationSerif"/>
              </a:rPr>
              <a:t>iij</a:t>
            </a:r>
            <a:r>
              <a:rPr lang="en-GB" sz="2200" b="0" i="0" dirty="0">
                <a:solidFill>
                  <a:srgbClr val="000000"/>
                </a:solidFill>
                <a:effectLst/>
                <a:latin typeface="LiberationSerif"/>
              </a:rPr>
              <a:t> </a:t>
            </a:r>
            <a:r>
              <a:rPr lang="en-GB" sz="2200" b="0" i="0" dirty="0" err="1">
                <a:solidFill>
                  <a:srgbClr val="000000"/>
                </a:solidFill>
                <a:effectLst/>
                <a:latin typeface="LiberationSerif"/>
              </a:rPr>
              <a:t>noct</a:t>
            </a:r>
            <a:r>
              <a:rPr lang="en-GB" sz="2200" b="0" i="0" dirty="0">
                <a:solidFill>
                  <a:srgbClr val="000000"/>
                </a:solidFill>
                <a:effectLst/>
                <a:latin typeface="LiberationSerif"/>
              </a:rPr>
              <a:t>[es] </a:t>
            </a:r>
            <a:r>
              <a:rPr lang="en-GB" sz="2200" b="0" i="0" dirty="0" err="1">
                <a:solidFill>
                  <a:srgbClr val="000000"/>
                </a:solidFill>
                <a:effectLst/>
                <a:latin typeface="LiberationSerif"/>
              </a:rPr>
              <a:t>i</a:t>
            </a:r>
            <a:r>
              <a:rPr lang="en-GB" sz="2200" b="0" i="0" dirty="0">
                <a:solidFill>
                  <a:srgbClr val="000000"/>
                </a:solidFill>
                <a:effectLst/>
                <a:latin typeface="LiberationSerif"/>
              </a:rPr>
              <a:t>[de]o </a:t>
            </a:r>
            <a:r>
              <a:rPr lang="en-GB" sz="2200" b="0" i="0" dirty="0" err="1">
                <a:solidFill>
                  <a:srgbClr val="000000"/>
                </a:solidFill>
                <a:effectLst/>
                <a:latin typeface="LiberationSerif"/>
              </a:rPr>
              <a:t>ip</a:t>
            </a:r>
            <a:r>
              <a:rPr lang="en-GB" sz="2200" b="0" i="0" dirty="0">
                <a:solidFill>
                  <a:srgbClr val="000000"/>
                </a:solidFill>
                <a:effectLst/>
                <a:latin typeface="LiberationSerif"/>
              </a:rPr>
              <a:t>[s]</a:t>
            </a:r>
            <a:r>
              <a:rPr lang="en-GB" sz="2200" b="0" i="0" dirty="0" err="1">
                <a:solidFill>
                  <a:srgbClr val="000000"/>
                </a:solidFill>
                <a:effectLst/>
                <a:latin typeface="LiberationSerif"/>
              </a:rPr>
              <a:t>i</a:t>
            </a:r>
            <a:r>
              <a:rPr lang="en-GB" sz="2200" b="0" i="0" dirty="0">
                <a:solidFill>
                  <a:srgbClr val="000000"/>
                </a:solidFill>
                <a:effectLst/>
                <a:latin typeface="LiberationSerif"/>
              </a:rPr>
              <a:t> in m[</a:t>
            </a:r>
            <a:r>
              <a:rPr lang="en-GB" sz="2200" b="0" i="0" dirty="0" err="1">
                <a:solidFill>
                  <a:srgbClr val="000000"/>
                </a:solidFill>
                <a:effectLst/>
                <a:latin typeface="LiberationSerif"/>
              </a:rPr>
              <a:t>isericord</a:t>
            </a:r>
            <a:r>
              <a:rPr lang="en-GB" sz="2200" b="0" i="0" dirty="0">
                <a:solidFill>
                  <a:srgbClr val="000000"/>
                </a:solidFill>
                <a:effectLst/>
                <a:latin typeface="LiberationSerif"/>
              </a:rPr>
              <a:t>]</a:t>
            </a:r>
            <a:r>
              <a:rPr lang="en-GB" sz="2200" b="0" i="0" dirty="0" err="1">
                <a:solidFill>
                  <a:srgbClr val="000000"/>
                </a:solidFill>
                <a:effectLst/>
                <a:latin typeface="LiberationSerif"/>
              </a:rPr>
              <a:t>ia</a:t>
            </a:r>
            <a:r>
              <a:rPr lang="en-GB" sz="2200" b="0" i="0" dirty="0">
                <a:solidFill>
                  <a:srgbClr val="000000"/>
                </a:solidFill>
                <a:effectLst/>
                <a:latin typeface="LiberationSerif"/>
              </a:rPr>
              <a:t> Item q[</a:t>
            </a:r>
            <a:r>
              <a:rPr lang="en-GB" sz="2200" b="0" i="0" dirty="0" err="1">
                <a:solidFill>
                  <a:srgbClr val="000000"/>
                </a:solidFill>
                <a:effectLst/>
                <a:latin typeface="LiberationSerif"/>
              </a:rPr>
              <a:t>uo</a:t>
            </a:r>
            <a:r>
              <a:rPr lang="en-GB" sz="2200" b="0" i="0" dirty="0">
                <a:solidFill>
                  <a:srgbClr val="000000"/>
                </a:solidFill>
                <a:effectLst/>
                <a:latin typeface="LiberationSerif"/>
              </a:rPr>
              <a:t>]d p[re]dictus (</a:t>
            </a:r>
            <a:r>
              <a:rPr lang="en-GB" sz="2200" b="0" i="0" dirty="0" err="1">
                <a:solidFill>
                  <a:srgbClr val="000000"/>
                </a:solidFill>
                <a:effectLst/>
                <a:latin typeface="LiberationSerif"/>
              </a:rPr>
              <a:t>ij</a:t>
            </a:r>
            <a:r>
              <a:rPr lang="en-GB" sz="2200" b="0" i="0" dirty="0">
                <a:solidFill>
                  <a:srgbClr val="000000"/>
                </a:solidFill>
                <a:effectLst/>
                <a:latin typeface="LiberationSerif"/>
              </a:rPr>
              <a:t> d) Joh[</a:t>
            </a:r>
            <a:r>
              <a:rPr lang="en-GB" sz="2200" b="0" i="0" dirty="0" err="1">
                <a:solidFill>
                  <a:srgbClr val="000000"/>
                </a:solidFill>
                <a:effectLst/>
                <a:latin typeface="LiberationSerif"/>
              </a:rPr>
              <a:t>anne</a:t>
            </a:r>
            <a:r>
              <a:rPr lang="en-GB" sz="2200" b="0" i="0" dirty="0">
                <a:solidFill>
                  <a:srgbClr val="000000"/>
                </a:solidFill>
                <a:effectLst/>
                <a:latin typeface="LiberationSerif"/>
              </a:rPr>
              <a:t>]s no[n] </a:t>
            </a:r>
            <a:r>
              <a:rPr lang="en-GB" sz="2200" b="0" i="0" dirty="0" err="1">
                <a:solidFill>
                  <a:srgbClr val="000000"/>
                </a:solidFill>
                <a:effectLst/>
                <a:latin typeface="LiberationSerif"/>
              </a:rPr>
              <a:t>depasc</a:t>
            </a:r>
            <a:r>
              <a:rPr lang="en-GB" sz="2200" b="0" i="0" dirty="0">
                <a:solidFill>
                  <a:srgbClr val="000000"/>
                </a:solidFill>
                <a:effectLst/>
                <a:latin typeface="LiberationSerif"/>
              </a:rPr>
              <a:t>[it] bident[es] d[</a:t>
            </a:r>
            <a:r>
              <a:rPr lang="en-GB" sz="2200" b="0" i="0" dirty="0" err="1">
                <a:solidFill>
                  <a:srgbClr val="000000"/>
                </a:solidFill>
                <a:effectLst/>
                <a:latin typeface="LiberationSerif"/>
              </a:rPr>
              <a:t>omi</a:t>
            </a:r>
            <a:r>
              <a:rPr lang="en-GB" sz="2200" b="0" i="0" dirty="0">
                <a:solidFill>
                  <a:srgbClr val="000000"/>
                </a:solidFill>
                <a:effectLst/>
                <a:latin typeface="LiberationSerif"/>
              </a:rPr>
              <a:t>]</a:t>
            </a:r>
            <a:r>
              <a:rPr lang="en-GB" sz="2200" b="0" i="0" dirty="0" err="1">
                <a:solidFill>
                  <a:srgbClr val="000000"/>
                </a:solidFill>
                <a:effectLst/>
                <a:latin typeface="LiberationSerif"/>
              </a:rPr>
              <a:t>ni</a:t>
            </a:r>
            <a:r>
              <a:rPr lang="en-GB" sz="2200" b="0" i="0" dirty="0">
                <a:solidFill>
                  <a:srgbClr val="000000"/>
                </a:solidFill>
                <a:effectLst/>
                <a:latin typeface="LiberationSerif"/>
              </a:rPr>
              <a:t> in loco ?</a:t>
            </a:r>
            <a:r>
              <a:rPr lang="en-GB" sz="2200" b="0" i="0" dirty="0" err="1">
                <a:solidFill>
                  <a:srgbClr val="000000"/>
                </a:solidFill>
                <a:effectLst/>
                <a:latin typeface="LiberationSerif"/>
              </a:rPr>
              <a:t>deputato</a:t>
            </a:r>
            <a:r>
              <a:rPr lang="en-GB" sz="2200" b="0" i="0" dirty="0">
                <a:solidFill>
                  <a:srgbClr val="000000"/>
                </a:solidFill>
                <a:effectLst/>
                <a:latin typeface="LiberationSerif"/>
              </a:rPr>
              <a:t> </a:t>
            </a:r>
            <a:r>
              <a:rPr lang="en-GB" sz="2200" b="0" i="0" dirty="0" err="1">
                <a:solidFill>
                  <a:srgbClr val="000000"/>
                </a:solidFill>
                <a:effectLst/>
                <a:latin typeface="LiberationSerif"/>
              </a:rPr>
              <a:t>sicud</a:t>
            </a:r>
            <a:r>
              <a:rPr lang="en-GB" sz="2200" b="0" i="0" dirty="0">
                <a:solidFill>
                  <a:srgbClr val="000000"/>
                </a:solidFill>
                <a:effectLst/>
                <a:latin typeface="LiberationSerif"/>
              </a:rPr>
              <a:t> </a:t>
            </a:r>
            <a:r>
              <a:rPr lang="en-GB" sz="2200" b="0" i="0" dirty="0" err="1">
                <a:solidFill>
                  <a:srgbClr val="000000"/>
                </a:solidFill>
                <a:effectLst/>
                <a:latin typeface="LiberationSerif"/>
              </a:rPr>
              <a:t>deber</a:t>
            </a:r>
            <a:r>
              <a:rPr lang="en-GB" sz="2200" b="0" i="0" dirty="0">
                <a:solidFill>
                  <a:srgbClr val="000000"/>
                </a:solidFill>
                <a:effectLst/>
                <a:latin typeface="LiberationSerif"/>
              </a:rPr>
              <a:t>[e]t </a:t>
            </a:r>
            <a:r>
              <a:rPr lang="en-GB" sz="2200" b="0" i="0" dirty="0" err="1">
                <a:solidFill>
                  <a:srgbClr val="000000"/>
                </a:solidFill>
                <a:effectLst/>
                <a:latin typeface="LiberationSerif"/>
              </a:rPr>
              <a:t>i</a:t>
            </a:r>
            <a:r>
              <a:rPr lang="en-GB" sz="2200" b="0" i="0" dirty="0">
                <a:solidFill>
                  <a:srgbClr val="000000"/>
                </a:solidFill>
                <a:effectLst/>
                <a:latin typeface="LiberationSerif"/>
              </a:rPr>
              <a:t>[de]o in m[</a:t>
            </a:r>
            <a:r>
              <a:rPr lang="en-GB" sz="2200" b="0" i="0" dirty="0" err="1">
                <a:solidFill>
                  <a:srgbClr val="000000"/>
                </a:solidFill>
                <a:effectLst/>
                <a:latin typeface="LiberationSerif"/>
              </a:rPr>
              <a:t>isericord</a:t>
            </a:r>
            <a:r>
              <a:rPr lang="en-GB" sz="2200" b="0" i="0" dirty="0">
                <a:solidFill>
                  <a:srgbClr val="000000"/>
                </a:solidFill>
                <a:effectLst/>
                <a:latin typeface="LiberationSerif"/>
              </a:rPr>
              <a:t>]</a:t>
            </a:r>
            <a:r>
              <a:rPr lang="en-GB" sz="2200" b="0" i="0" dirty="0" err="1">
                <a:solidFill>
                  <a:srgbClr val="000000"/>
                </a:solidFill>
                <a:effectLst/>
                <a:latin typeface="LiberationSerif"/>
              </a:rPr>
              <a:t>ia</a:t>
            </a:r>
            <a:r>
              <a:rPr lang="en-GB" sz="2200" b="0" i="0" dirty="0">
                <a:solidFill>
                  <a:srgbClr val="000000"/>
                </a:solidFill>
                <a:effectLst/>
                <a:latin typeface="LiberationSerif"/>
              </a:rPr>
              <a:t> Item q[</a:t>
            </a:r>
            <a:r>
              <a:rPr lang="en-GB" sz="2200" b="0" i="0" dirty="0" err="1">
                <a:solidFill>
                  <a:srgbClr val="000000"/>
                </a:solidFill>
                <a:effectLst/>
                <a:latin typeface="LiberationSerif"/>
              </a:rPr>
              <a:t>uo</a:t>
            </a:r>
            <a:r>
              <a:rPr lang="en-GB" sz="2200" b="0" i="0" dirty="0">
                <a:solidFill>
                  <a:srgbClr val="000000"/>
                </a:solidFill>
                <a:effectLst/>
                <a:latin typeface="LiberationSerif"/>
              </a:rPr>
              <a:t>]d </a:t>
            </a:r>
            <a:r>
              <a:rPr lang="en-GB" sz="2200" b="0" i="0" dirty="0" err="1">
                <a:solidFill>
                  <a:srgbClr val="000000"/>
                </a:solidFill>
                <a:effectLst/>
                <a:latin typeface="LiberationSerif"/>
              </a:rPr>
              <a:t>Agn</a:t>
            </a:r>
            <a:r>
              <a:rPr lang="en-GB" sz="2200" b="0" i="0" dirty="0">
                <a:solidFill>
                  <a:srgbClr val="000000"/>
                </a:solidFill>
                <a:effectLst/>
                <a:latin typeface="LiberationSerif"/>
              </a:rPr>
              <a:t>[et]a (</a:t>
            </a:r>
            <a:r>
              <a:rPr lang="en-GB" sz="2200" b="0" i="0" dirty="0" err="1">
                <a:solidFill>
                  <a:srgbClr val="000000"/>
                </a:solidFill>
                <a:effectLst/>
                <a:latin typeface="LiberationSerif"/>
              </a:rPr>
              <a:t>ij</a:t>
            </a:r>
            <a:r>
              <a:rPr lang="en-GB" sz="2200" b="0" i="0" dirty="0">
                <a:solidFill>
                  <a:srgbClr val="000000"/>
                </a:solidFill>
                <a:effectLst/>
                <a:latin typeface="LiberationSerif"/>
              </a:rPr>
              <a:t> d) ?</a:t>
            </a:r>
            <a:r>
              <a:rPr lang="en-GB" sz="2200" b="0" i="0" dirty="0" err="1">
                <a:solidFill>
                  <a:srgbClr val="000000"/>
                </a:solidFill>
                <a:effectLst/>
                <a:latin typeface="LiberationSerif"/>
              </a:rPr>
              <a:t>Aylgayr</a:t>
            </a:r>
            <a:r>
              <a:rPr lang="en-GB" sz="2200" b="0" i="0" dirty="0">
                <a:solidFill>
                  <a:srgbClr val="000000"/>
                </a:solidFill>
                <a:effectLst/>
                <a:latin typeface="LiberationSerif"/>
              </a:rPr>
              <a:t> </a:t>
            </a:r>
            <a:r>
              <a:rPr lang="en-GB" sz="2200" b="0" i="0" dirty="0" err="1">
                <a:solidFill>
                  <a:srgbClr val="000000"/>
                </a:solidFill>
                <a:effectLst/>
                <a:latin typeface="LiberationSerif"/>
              </a:rPr>
              <a:t>fec</a:t>
            </a:r>
            <a:r>
              <a:rPr lang="en-GB" sz="2200" b="0" i="0" dirty="0">
                <a:solidFill>
                  <a:srgbClr val="000000"/>
                </a:solidFill>
                <a:effectLst/>
                <a:latin typeface="LiberationSerif"/>
              </a:rPr>
              <a:t>[it] </a:t>
            </a:r>
            <a:r>
              <a:rPr lang="en-GB" sz="2200" b="0" i="0" dirty="0" err="1">
                <a:solidFill>
                  <a:srgbClr val="000000"/>
                </a:solidFill>
                <a:effectLst/>
                <a:latin typeface="LiberationSerif"/>
              </a:rPr>
              <a:t>defalt</a:t>
            </a:r>
            <a:r>
              <a:rPr lang="en-GB" sz="2200" b="0" i="0" dirty="0">
                <a:solidFill>
                  <a:srgbClr val="000000"/>
                </a:solidFill>
                <a:effectLst/>
                <a:latin typeface="LiberationSerif"/>
              </a:rPr>
              <a:t>[am] </a:t>
            </a:r>
            <a:r>
              <a:rPr lang="en-GB" sz="2200" b="0" i="0" dirty="0" err="1">
                <a:solidFill>
                  <a:srgbClr val="000000"/>
                </a:solidFill>
                <a:effectLst/>
                <a:latin typeface="LiberationSerif"/>
              </a:rPr>
              <a:t>i</a:t>
            </a:r>
            <a:r>
              <a:rPr lang="en-GB" sz="2200" b="0" i="0" dirty="0">
                <a:solidFill>
                  <a:srgbClr val="000000"/>
                </a:solidFill>
                <a:effectLst/>
                <a:latin typeface="LiberationSerif"/>
              </a:rPr>
              <a:t>[de]o in m[</a:t>
            </a:r>
            <a:r>
              <a:rPr lang="en-GB" sz="2200" b="0" i="0" dirty="0" err="1">
                <a:solidFill>
                  <a:srgbClr val="000000"/>
                </a:solidFill>
                <a:effectLst/>
                <a:latin typeface="LiberationSerif"/>
              </a:rPr>
              <a:t>isericord</a:t>
            </a:r>
            <a:r>
              <a:rPr lang="en-GB" sz="2200" b="0" i="0" dirty="0">
                <a:solidFill>
                  <a:srgbClr val="000000"/>
                </a:solidFill>
                <a:effectLst/>
                <a:latin typeface="LiberationSerif"/>
              </a:rPr>
              <a:t>]</a:t>
            </a:r>
            <a:r>
              <a:rPr lang="en-GB" sz="2200" b="0" i="0" dirty="0" err="1">
                <a:solidFill>
                  <a:srgbClr val="000000"/>
                </a:solidFill>
                <a:effectLst/>
                <a:latin typeface="LiberationSerif"/>
              </a:rPr>
              <a:t>ia</a:t>
            </a:r>
            <a:br>
              <a:rPr lang="en-GB" sz="1000" b="0" i="0" dirty="0">
                <a:solidFill>
                  <a:srgbClr val="000000"/>
                </a:solidFill>
                <a:effectLst/>
                <a:latin typeface="LiberationSerif"/>
              </a:rPr>
            </a:br>
            <a:endParaRPr lang="en-GB" sz="1000" b="0" i="0" dirty="0">
              <a:solidFill>
                <a:srgbClr val="000000"/>
              </a:solidFill>
              <a:effectLst/>
              <a:latin typeface="LiberationSerif"/>
            </a:endParaRPr>
          </a:p>
          <a:p>
            <a:pPr>
              <a:buNone/>
            </a:pPr>
            <a:r>
              <a:rPr lang="en-GB" sz="2200" b="0" i="1" dirty="0">
                <a:solidFill>
                  <a:srgbClr val="C00000"/>
                </a:solidFill>
                <a:effectLst/>
                <a:latin typeface="LiberationSerif-Italic"/>
              </a:rPr>
              <a:t>Likewise that </a:t>
            </a:r>
            <a:r>
              <a:rPr lang="en-GB" sz="2200" b="0" i="1" dirty="0">
                <a:solidFill>
                  <a:srgbClr val="C00000"/>
                </a:solidFill>
                <a:effectLst/>
                <a:highlight>
                  <a:srgbClr val="FFFF00"/>
                </a:highlight>
                <a:latin typeface="LiberationSerif-Italic"/>
              </a:rPr>
              <a:t>Geoffrey Shepherd </a:t>
            </a:r>
            <a:r>
              <a:rPr lang="en-GB" sz="2200" b="0" i="1" dirty="0">
                <a:solidFill>
                  <a:srgbClr val="C00000"/>
                </a:solidFill>
                <a:effectLst/>
                <a:latin typeface="LiberationSerif-Italic"/>
              </a:rPr>
              <a:t>(8d) keeper of all ?cows permitted the fold to stand ruinous for 6 nights. Likewise that </a:t>
            </a:r>
            <a:r>
              <a:rPr lang="en-GB" sz="2200" b="0" i="1" dirty="0">
                <a:solidFill>
                  <a:srgbClr val="C00000"/>
                </a:solidFill>
                <a:effectLst/>
                <a:highlight>
                  <a:srgbClr val="FFFF00"/>
                </a:highlight>
                <a:latin typeface="LiberationSerif-Italic"/>
              </a:rPr>
              <a:t>John </a:t>
            </a:r>
            <a:r>
              <a:rPr lang="en-GB" sz="2200" b="0" i="1" dirty="0" err="1">
                <a:solidFill>
                  <a:srgbClr val="C00000"/>
                </a:solidFill>
                <a:effectLst/>
                <a:highlight>
                  <a:srgbClr val="FFFF00"/>
                </a:highlight>
                <a:latin typeface="LiberationSerif-Italic"/>
              </a:rPr>
              <a:t>Hamly</a:t>
            </a:r>
            <a:r>
              <a:rPr lang="en-GB" sz="2200" b="0" i="1" dirty="0">
                <a:solidFill>
                  <a:srgbClr val="C00000"/>
                </a:solidFill>
                <a:effectLst/>
                <a:highlight>
                  <a:srgbClr val="FFFF00"/>
                </a:highlight>
                <a:latin typeface="LiberationSerif-Italic"/>
              </a:rPr>
              <a:t> </a:t>
            </a:r>
            <a:r>
              <a:rPr lang="en-GB" sz="2200" b="0" i="1" dirty="0">
                <a:solidFill>
                  <a:srgbClr val="C00000"/>
                </a:solidFill>
                <a:effectLst/>
                <a:latin typeface="LiberationSerif-Italic"/>
              </a:rPr>
              <a:t>(4d) the pigherd permitted the fold (to stand) ruinous for 3 nights. Therefore they (are) amerced. Likewise that the said John (2d) does not pasture the lord’s sheep in the deputed place as he should. Therefore (he is) amerced. Likewise that </a:t>
            </a:r>
            <a:r>
              <a:rPr lang="en-GB" sz="2200" b="0" i="1" dirty="0">
                <a:solidFill>
                  <a:srgbClr val="C00000"/>
                </a:solidFill>
                <a:effectLst/>
                <a:highlight>
                  <a:srgbClr val="FFFF00"/>
                </a:highlight>
                <a:latin typeface="LiberationSerif-Italic"/>
              </a:rPr>
              <a:t>Agnes </a:t>
            </a:r>
            <a:r>
              <a:rPr lang="en-GB" sz="2200" b="0" i="1" dirty="0" err="1">
                <a:solidFill>
                  <a:srgbClr val="C00000"/>
                </a:solidFill>
                <a:effectLst/>
                <a:highlight>
                  <a:srgbClr val="FFFF00"/>
                </a:highlight>
                <a:latin typeface="LiberationSerif-Italic"/>
              </a:rPr>
              <a:t>Aylgayr</a:t>
            </a:r>
            <a:r>
              <a:rPr lang="en-GB" sz="2200" b="0" i="1" dirty="0">
                <a:solidFill>
                  <a:srgbClr val="C00000"/>
                </a:solidFill>
                <a:effectLst/>
                <a:highlight>
                  <a:srgbClr val="FFFF00"/>
                </a:highlight>
                <a:latin typeface="LiberationSerif-Italic"/>
              </a:rPr>
              <a:t> </a:t>
            </a:r>
            <a:r>
              <a:rPr lang="en-GB" sz="2200" b="0" i="1" dirty="0">
                <a:solidFill>
                  <a:srgbClr val="C00000"/>
                </a:solidFill>
                <a:effectLst/>
                <a:latin typeface="LiberationSerif-Italic"/>
              </a:rPr>
              <a:t>(2d) committed default. Therefore (she is) amerced.</a:t>
            </a:r>
            <a:endParaRPr lang="en-GB" sz="1000" b="0" i="1" dirty="0">
              <a:solidFill>
                <a:srgbClr val="C00000"/>
              </a:solidFill>
              <a:effectLst/>
              <a:latin typeface="LiberationSerif-Italic"/>
            </a:endParaRPr>
          </a:p>
          <a:p>
            <a:pPr>
              <a:buNone/>
            </a:pPr>
            <a:br>
              <a:rPr lang="en-GB" sz="1000" b="0" i="0" dirty="0">
                <a:solidFill>
                  <a:srgbClr val="000000"/>
                </a:solidFill>
                <a:effectLst/>
                <a:latin typeface="LiberationSerif"/>
              </a:rPr>
            </a:br>
            <a:r>
              <a:rPr lang="en-GB" sz="2200" b="0" i="0" dirty="0">
                <a:solidFill>
                  <a:srgbClr val="000000"/>
                </a:solidFill>
                <a:effectLst/>
                <a:latin typeface="LiberationSerif"/>
              </a:rPr>
              <a:t>[margin] v d</a:t>
            </a:r>
          </a:p>
          <a:p>
            <a:pPr>
              <a:buNone/>
            </a:pPr>
            <a:r>
              <a:rPr lang="en-GB" sz="2200" b="0" i="0" dirty="0">
                <a:solidFill>
                  <a:srgbClr val="000000"/>
                </a:solidFill>
                <a:effectLst/>
                <a:latin typeface="LiberationSerif"/>
              </a:rPr>
              <a:t>Walterus ?Rees in m[</a:t>
            </a:r>
            <a:r>
              <a:rPr lang="en-GB" sz="2200" b="0" i="0" dirty="0" err="1">
                <a:solidFill>
                  <a:srgbClr val="000000"/>
                </a:solidFill>
                <a:effectLst/>
                <a:latin typeface="LiberationSerif"/>
              </a:rPr>
              <a:t>isericord</a:t>
            </a:r>
            <a:r>
              <a:rPr lang="en-GB" sz="2200" b="0" i="0" dirty="0">
                <a:solidFill>
                  <a:srgbClr val="000000"/>
                </a:solidFill>
                <a:effectLst/>
                <a:latin typeface="LiberationSerif"/>
              </a:rPr>
              <a:t>]</a:t>
            </a:r>
            <a:r>
              <a:rPr lang="en-GB" sz="2200" b="0" i="0" dirty="0" err="1">
                <a:solidFill>
                  <a:srgbClr val="000000"/>
                </a:solidFill>
                <a:effectLst/>
                <a:latin typeface="LiberationSerif"/>
              </a:rPr>
              <a:t>ia</a:t>
            </a:r>
            <a:r>
              <a:rPr lang="en-GB" sz="2200" b="0" i="0" dirty="0">
                <a:solidFill>
                  <a:srgbClr val="000000"/>
                </a:solidFill>
                <a:effectLst/>
                <a:latin typeface="LiberationSerif"/>
              </a:rPr>
              <a:t> p[</a:t>
            </a:r>
            <a:r>
              <a:rPr lang="en-GB" sz="2200" b="0" i="0" dirty="0" err="1">
                <a:solidFill>
                  <a:srgbClr val="000000"/>
                </a:solidFill>
                <a:effectLst/>
                <a:latin typeface="LiberationSerif"/>
              </a:rPr>
              <a:t>ro</a:t>
            </a:r>
            <a:r>
              <a:rPr lang="en-GB" sz="2200" b="0" i="0" dirty="0">
                <a:solidFill>
                  <a:srgbClr val="000000"/>
                </a:solidFill>
                <a:effectLst/>
                <a:latin typeface="LiberationSerif"/>
              </a:rPr>
              <a:t>] </a:t>
            </a:r>
            <a:r>
              <a:rPr lang="en-GB" sz="2200" b="0" i="0" dirty="0" err="1">
                <a:solidFill>
                  <a:srgbClr val="000000"/>
                </a:solidFill>
                <a:effectLst/>
                <a:latin typeface="LiberationSerif"/>
              </a:rPr>
              <a:t>iniusta</a:t>
            </a:r>
            <a:r>
              <a:rPr lang="en-GB" sz="2200" b="0" i="0" dirty="0">
                <a:solidFill>
                  <a:srgbClr val="000000"/>
                </a:solidFill>
                <a:effectLst/>
                <a:latin typeface="LiberationSerif"/>
              </a:rPr>
              <a:t> ?</a:t>
            </a:r>
            <a:r>
              <a:rPr lang="en-GB" sz="2200" b="0" i="0" dirty="0" err="1">
                <a:solidFill>
                  <a:srgbClr val="000000"/>
                </a:solidFill>
                <a:effectLst/>
                <a:latin typeface="LiberationSerif"/>
              </a:rPr>
              <a:t>arurefac</a:t>
            </a:r>
            <a:r>
              <a:rPr lang="en-GB" sz="2200" b="0" i="0" dirty="0">
                <a:solidFill>
                  <a:srgbClr val="000000"/>
                </a:solidFill>
                <a:effectLst/>
                <a:latin typeface="LiberationSerif"/>
              </a:rPr>
              <a:t>[</a:t>
            </a:r>
            <a:r>
              <a:rPr lang="en-GB" sz="2200" b="0" i="0" dirty="0" err="1">
                <a:solidFill>
                  <a:srgbClr val="000000"/>
                </a:solidFill>
                <a:effectLst/>
                <a:latin typeface="LiberationSerif"/>
              </a:rPr>
              <a:t>tione</a:t>
            </a:r>
            <a:r>
              <a:rPr lang="en-GB" sz="2200" b="0" i="0" dirty="0">
                <a:solidFill>
                  <a:srgbClr val="000000"/>
                </a:solidFill>
                <a:effectLst/>
                <a:latin typeface="LiberationSerif"/>
              </a:rPr>
              <a:t>] soli d[</a:t>
            </a:r>
            <a:r>
              <a:rPr lang="en-GB" sz="2200" b="0" i="0" dirty="0" err="1">
                <a:solidFill>
                  <a:srgbClr val="000000"/>
                </a:solidFill>
                <a:effectLst/>
                <a:latin typeface="LiberationSerif"/>
              </a:rPr>
              <a:t>omi</a:t>
            </a:r>
            <a:r>
              <a:rPr lang="en-GB" sz="2200" b="0" i="0" dirty="0">
                <a:solidFill>
                  <a:srgbClr val="000000"/>
                </a:solidFill>
                <a:effectLst/>
                <a:latin typeface="LiberationSerif"/>
              </a:rPr>
              <a:t>]</a:t>
            </a:r>
            <a:r>
              <a:rPr lang="en-GB" sz="2200" b="0" i="0" dirty="0" err="1">
                <a:solidFill>
                  <a:srgbClr val="000000"/>
                </a:solidFill>
                <a:effectLst/>
                <a:latin typeface="LiberationSerif"/>
              </a:rPr>
              <a:t>ni</a:t>
            </a:r>
            <a:r>
              <a:rPr lang="en-GB" sz="2200" b="0" i="0" dirty="0">
                <a:solidFill>
                  <a:srgbClr val="000000"/>
                </a:solidFill>
                <a:effectLst/>
                <a:latin typeface="LiberationSerif"/>
              </a:rPr>
              <a:t> ap[u]d Hall*** s[</a:t>
            </a:r>
            <a:r>
              <a:rPr lang="en-GB" sz="2200" b="0" i="0" dirty="0" err="1">
                <a:solidFill>
                  <a:srgbClr val="000000"/>
                </a:solidFill>
                <a:effectLst/>
                <a:latin typeface="LiberationSerif"/>
              </a:rPr>
              <a:t>i</a:t>
            </a:r>
            <a:r>
              <a:rPr lang="en-GB" sz="2200" b="0" i="0" dirty="0">
                <a:solidFill>
                  <a:srgbClr val="000000"/>
                </a:solidFill>
                <a:effectLst/>
                <a:latin typeface="LiberationSerif"/>
              </a:rPr>
              <a:t>]n[e] </a:t>
            </a:r>
            <a:r>
              <a:rPr lang="en-GB" sz="2200" b="0" i="0" dirty="0" err="1">
                <a:solidFill>
                  <a:srgbClr val="000000"/>
                </a:solidFill>
                <a:effectLst/>
                <a:latin typeface="LiberationSerif"/>
              </a:rPr>
              <a:t>lic</a:t>
            </a:r>
            <a:r>
              <a:rPr lang="en-GB" sz="2200" b="0" i="0" dirty="0">
                <a:solidFill>
                  <a:srgbClr val="000000"/>
                </a:solidFill>
                <a:effectLst/>
                <a:latin typeface="LiberationSerif"/>
              </a:rPr>
              <a:t>[entia] d[</a:t>
            </a:r>
            <a:r>
              <a:rPr lang="en-GB" sz="2200" b="0" i="0" dirty="0" err="1">
                <a:solidFill>
                  <a:srgbClr val="000000"/>
                </a:solidFill>
                <a:effectLst/>
                <a:latin typeface="LiberationSerif"/>
              </a:rPr>
              <a:t>omi</a:t>
            </a:r>
            <a:r>
              <a:rPr lang="en-GB" sz="2200" b="0" i="0" dirty="0">
                <a:solidFill>
                  <a:srgbClr val="000000"/>
                </a:solidFill>
                <a:effectLst/>
                <a:latin typeface="LiberationSerif"/>
              </a:rPr>
              <a:t>]</a:t>
            </a:r>
            <a:r>
              <a:rPr lang="en-GB" sz="2200" b="0" i="0" dirty="0" err="1">
                <a:solidFill>
                  <a:srgbClr val="000000"/>
                </a:solidFill>
                <a:effectLst/>
                <a:latin typeface="LiberationSerif"/>
              </a:rPr>
              <a:t>ni</a:t>
            </a:r>
            <a:r>
              <a:rPr lang="en-GB" sz="2200" b="0" i="0" dirty="0">
                <a:solidFill>
                  <a:srgbClr val="000000"/>
                </a:solidFill>
                <a:effectLst/>
                <a:latin typeface="LiberationSerif"/>
              </a:rPr>
              <a:t> [</a:t>
            </a:r>
            <a:r>
              <a:rPr lang="en-GB" sz="2200" b="0" i="1" dirty="0">
                <a:solidFill>
                  <a:srgbClr val="000000"/>
                </a:solidFill>
                <a:effectLst/>
                <a:latin typeface="LiberationSerif-Italic"/>
              </a:rPr>
              <a:t>illegible</a:t>
            </a:r>
            <a:r>
              <a:rPr lang="en-GB" sz="2200" b="0" i="0" dirty="0">
                <a:solidFill>
                  <a:srgbClr val="000000"/>
                </a:solidFill>
                <a:effectLst/>
                <a:latin typeface="LiberationSerif"/>
              </a:rPr>
              <a:t>] no[n] [</a:t>
            </a:r>
            <a:r>
              <a:rPr lang="en-GB" sz="2200" b="0" i="1" dirty="0">
                <a:solidFill>
                  <a:srgbClr val="000000"/>
                </a:solidFill>
                <a:effectLst/>
                <a:latin typeface="LiberationSerif-Italic"/>
              </a:rPr>
              <a:t>illegible</a:t>
            </a:r>
            <a:r>
              <a:rPr lang="en-GB" sz="2200" b="0" i="0" dirty="0">
                <a:solidFill>
                  <a:srgbClr val="000000"/>
                </a:solidFill>
                <a:effectLst/>
                <a:latin typeface="LiberationSerif"/>
              </a:rPr>
              <a:t>]</a:t>
            </a:r>
            <a:endParaRPr lang="en-GB" sz="1000" b="0" i="0" dirty="0">
              <a:solidFill>
                <a:srgbClr val="000000"/>
              </a:solidFill>
              <a:effectLst/>
              <a:latin typeface="LiberationSerif"/>
            </a:endParaRPr>
          </a:p>
          <a:p>
            <a:pPr>
              <a:buNone/>
            </a:pPr>
            <a:br>
              <a:rPr lang="en-GB" sz="1000" b="0" i="1" dirty="0">
                <a:solidFill>
                  <a:srgbClr val="000000"/>
                </a:solidFill>
                <a:effectLst/>
                <a:latin typeface="LiberationSerif-Italic"/>
              </a:rPr>
            </a:br>
            <a:r>
              <a:rPr lang="en-GB" sz="2200" b="0" i="1" dirty="0">
                <a:solidFill>
                  <a:srgbClr val="C00000"/>
                </a:solidFill>
                <a:effectLst/>
                <a:highlight>
                  <a:srgbClr val="FFFF00"/>
                </a:highlight>
                <a:latin typeface="LiberationSerif-Italic"/>
              </a:rPr>
              <a:t>Walter Rees </a:t>
            </a:r>
            <a:r>
              <a:rPr lang="en-GB" sz="2200" b="0" i="1" dirty="0">
                <a:solidFill>
                  <a:srgbClr val="C00000"/>
                </a:solidFill>
                <a:effectLst/>
                <a:latin typeface="LiberationSerif-Italic"/>
              </a:rPr>
              <a:t>amerced for unlawful ploughing of the lord’s soil at Hall--- without licence of the lord</a:t>
            </a:r>
            <a:endParaRPr lang="en-GB" dirty="0">
              <a:solidFill>
                <a:srgbClr val="C00000"/>
              </a:solidFill>
            </a:endParaRPr>
          </a:p>
        </p:txBody>
      </p:sp>
    </p:spTree>
    <p:extLst>
      <p:ext uri="{BB962C8B-B14F-4D97-AF65-F5344CB8AC3E}">
        <p14:creationId xmlns:p14="http://schemas.microsoft.com/office/powerpoint/2010/main" val="1121583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BD1B1-F6FB-152C-3845-B42792EC41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1D96E6-5076-FEEE-9B2E-E444848E1DC9}"/>
              </a:ext>
            </a:extLst>
          </p:cNvPr>
          <p:cNvSpPr txBox="1"/>
          <p:nvPr/>
        </p:nvSpPr>
        <p:spPr>
          <a:xfrm>
            <a:off x="1912620" y="2090172"/>
            <a:ext cx="8366760" cy="2677656"/>
          </a:xfrm>
          <a:prstGeom prst="rect">
            <a:avLst/>
          </a:prstGeom>
          <a:noFill/>
        </p:spPr>
        <p:txBody>
          <a:bodyPr wrap="square" rtlCol="0">
            <a:spAutoFit/>
          </a:bodyPr>
          <a:lstStyle/>
          <a:p>
            <a:pPr algn="ctr"/>
            <a:r>
              <a:rPr lang="en-GB" sz="7200" dirty="0"/>
              <a:t>Moving On.</a:t>
            </a:r>
          </a:p>
          <a:p>
            <a:pPr algn="ctr"/>
            <a:endParaRPr lang="en-GB" sz="2400" dirty="0"/>
          </a:p>
          <a:p>
            <a:pPr algn="ctr"/>
            <a:r>
              <a:rPr lang="en-GB" sz="7200" dirty="0"/>
              <a:t>Late Medieval period.</a:t>
            </a:r>
          </a:p>
        </p:txBody>
      </p:sp>
    </p:spTree>
    <p:extLst>
      <p:ext uri="{BB962C8B-B14F-4D97-AF65-F5344CB8AC3E}">
        <p14:creationId xmlns:p14="http://schemas.microsoft.com/office/powerpoint/2010/main" val="1168338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56530-0104-9A49-A77B-D6F74B26ACB2}"/>
              </a:ext>
            </a:extLst>
          </p:cNvPr>
          <p:cNvSpPr txBox="1"/>
          <p:nvPr/>
        </p:nvSpPr>
        <p:spPr>
          <a:xfrm>
            <a:off x="1259840" y="335845"/>
            <a:ext cx="9672320" cy="6186309"/>
          </a:xfrm>
          <a:prstGeom prst="rect">
            <a:avLst/>
          </a:prstGeom>
          <a:noFill/>
        </p:spPr>
        <p:txBody>
          <a:bodyPr wrap="square">
            <a:spAutoFit/>
          </a:bodyPr>
          <a:lstStyle/>
          <a:p>
            <a:pPr>
              <a:buNone/>
            </a:pPr>
            <a:r>
              <a:rPr lang="en-GB" sz="2400" b="1" dirty="0">
                <a:solidFill>
                  <a:srgbClr val="C00000"/>
                </a:solidFill>
              </a:rPr>
              <a:t>Rise in Religious Holidays and Pilgrimage</a:t>
            </a:r>
            <a:br>
              <a:rPr lang="en-GB" sz="2200" dirty="0"/>
            </a:br>
            <a:endParaRPr lang="en-GB" sz="1200" dirty="0"/>
          </a:p>
          <a:p>
            <a:pPr>
              <a:buFont typeface="Arial" panose="020B0604020202020204" pitchFamily="34" charset="0"/>
              <a:buChar char="•"/>
            </a:pPr>
            <a:r>
              <a:rPr lang="en-GB" sz="2200" b="1" dirty="0"/>
              <a:t>Pilgrimages surged</a:t>
            </a:r>
            <a:r>
              <a:rPr lang="en-GB" sz="2200" dirty="0"/>
              <a:t>: Fear of death and divine punishment drove people to seek spiritual redemption. Towns like Canterbury and Walsingham became bustling pilgrimage hubs.</a:t>
            </a:r>
          </a:p>
          <a:p>
            <a:pPr>
              <a:buFont typeface="Arial" panose="020B0604020202020204" pitchFamily="34" charset="0"/>
              <a:buChar char="•"/>
            </a:pPr>
            <a:r>
              <a:rPr lang="en-GB" sz="2200" b="1" dirty="0"/>
              <a:t>Holy days became more fervent</a:t>
            </a:r>
            <a:r>
              <a:rPr lang="en-GB" sz="2200" dirty="0"/>
              <a:t>: Christmas, Easter, and saints’ days were observed with deeper piety. People saw these as moments to reflect on survival and mortality.</a:t>
            </a:r>
          </a:p>
          <a:p>
            <a:pPr>
              <a:buFont typeface="Arial" panose="020B0604020202020204" pitchFamily="34" charset="0"/>
              <a:buChar char="•"/>
            </a:pPr>
            <a:r>
              <a:rPr lang="en-GB" sz="2200" b="1" dirty="0"/>
              <a:t>Mass tourism emerged</a:t>
            </a:r>
            <a:r>
              <a:rPr lang="en-GB" sz="2200" dirty="0"/>
              <a:t>: Pilgrimage </a:t>
            </a:r>
            <a:r>
              <a:rPr lang="en-GB" sz="2200" dirty="0" err="1"/>
              <a:t>centers</a:t>
            </a:r>
            <a:r>
              <a:rPr lang="en-GB" sz="2200" dirty="0"/>
              <a:t> marketed themselves seasonally to attract crowds, creating short bursts of economic revival.</a:t>
            </a:r>
          </a:p>
          <a:p>
            <a:pPr>
              <a:buNone/>
            </a:pPr>
            <a:r>
              <a:rPr lang="en-GB" sz="2200" dirty="0"/>
              <a:t>Cultural Shifts in Festivity</a:t>
            </a:r>
          </a:p>
          <a:p>
            <a:pPr>
              <a:buFont typeface="Arial" panose="020B0604020202020204" pitchFamily="34" charset="0"/>
              <a:buChar char="•"/>
            </a:pPr>
            <a:r>
              <a:rPr lang="en-GB" sz="2200" b="1" dirty="0"/>
              <a:t>Danse Macabre imagery</a:t>
            </a:r>
            <a:r>
              <a:rPr lang="en-GB" sz="2200" dirty="0"/>
              <a:t>: Festivals often included art and performance that reminded people of death’s universality. Skeletons dancing with nobles and peasants became a popular motif.</a:t>
            </a:r>
          </a:p>
          <a:p>
            <a:pPr>
              <a:buFont typeface="Arial" panose="020B0604020202020204" pitchFamily="34" charset="0"/>
              <a:buChar char="•"/>
            </a:pPr>
            <a:r>
              <a:rPr lang="en-GB" sz="2200" b="1" dirty="0">
                <a:highlight>
                  <a:srgbClr val="FFFF00"/>
                </a:highlight>
              </a:rPr>
              <a:t>Communal mourning and storytelling</a:t>
            </a:r>
            <a:r>
              <a:rPr lang="en-GB" sz="2200" dirty="0">
                <a:highlight>
                  <a:srgbClr val="FFFF00"/>
                </a:highlight>
              </a:rPr>
              <a:t>: Holidays included remembrance of lost loved ones, sometimes through songs, plays, or sermons.</a:t>
            </a:r>
          </a:p>
          <a:p>
            <a:pPr>
              <a:buFont typeface="Arial" panose="020B0604020202020204" pitchFamily="34" charset="0"/>
              <a:buChar char="•"/>
            </a:pPr>
            <a:r>
              <a:rPr lang="en-GB" sz="2200" b="1" dirty="0"/>
              <a:t>Feasting returned—but with caution</a:t>
            </a:r>
            <a:r>
              <a:rPr lang="en-GB" sz="2200" dirty="0"/>
              <a:t>: As economies recovered, communal meals resumed, but often with a sense of gratitude and humility.</a:t>
            </a:r>
          </a:p>
        </p:txBody>
      </p:sp>
    </p:spTree>
    <p:extLst>
      <p:ext uri="{BB962C8B-B14F-4D97-AF65-F5344CB8AC3E}">
        <p14:creationId xmlns:p14="http://schemas.microsoft.com/office/powerpoint/2010/main" val="2986286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B65A7-21C6-95B2-4037-C9CE6D95158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BA661E-CDD4-27C8-5931-0ADFF83839C3}"/>
              </a:ext>
            </a:extLst>
          </p:cNvPr>
          <p:cNvSpPr txBox="1"/>
          <p:nvPr/>
        </p:nvSpPr>
        <p:spPr>
          <a:xfrm>
            <a:off x="1419860" y="1259175"/>
            <a:ext cx="9352280" cy="4339650"/>
          </a:xfrm>
          <a:prstGeom prst="rect">
            <a:avLst/>
          </a:prstGeom>
          <a:noFill/>
        </p:spPr>
        <p:txBody>
          <a:bodyPr wrap="square">
            <a:spAutoFit/>
          </a:bodyPr>
          <a:lstStyle/>
          <a:p>
            <a:pPr>
              <a:buNone/>
            </a:pPr>
            <a:r>
              <a:rPr lang="en-GB" sz="2400" b="1" dirty="0">
                <a:solidFill>
                  <a:srgbClr val="C00000"/>
                </a:solidFill>
              </a:rPr>
              <a:t>Social and Economic Impacts</a:t>
            </a:r>
            <a:br>
              <a:rPr lang="en-GB" sz="1200" dirty="0"/>
            </a:br>
            <a:endParaRPr lang="en-GB" sz="1200" dirty="0"/>
          </a:p>
          <a:p>
            <a:pPr>
              <a:buFont typeface="Arial" panose="020B0604020202020204" pitchFamily="34" charset="0"/>
              <a:buChar char="•"/>
            </a:pPr>
            <a:r>
              <a:rPr lang="en-GB" sz="2400" b="1" dirty="0"/>
              <a:t>More time off for workers</a:t>
            </a:r>
            <a:r>
              <a:rPr lang="en-GB" sz="2400" dirty="0"/>
              <a:t>: Labour shortages gave peasants leverage. Holy days became genuine breaks, not just church obligations.</a:t>
            </a:r>
          </a:p>
          <a:p>
            <a:pPr>
              <a:buFont typeface="Arial" panose="020B0604020202020204" pitchFamily="34" charset="0"/>
              <a:buChar char="•"/>
            </a:pPr>
            <a:r>
              <a:rPr lang="en-GB" sz="2400" b="1" dirty="0"/>
              <a:t>Women gained new roles</a:t>
            </a:r>
            <a:r>
              <a:rPr lang="en-GB" sz="2400" dirty="0"/>
              <a:t>: In urban areas, women found employment as domestic servants, giving them more autonomy and influence over marriage and social standing.</a:t>
            </a:r>
          </a:p>
          <a:p>
            <a:pPr>
              <a:buFont typeface="Arial" panose="020B0604020202020204" pitchFamily="34" charset="0"/>
              <a:buChar char="•"/>
            </a:pPr>
            <a:r>
              <a:rPr lang="en-GB" sz="2400" b="1" dirty="0"/>
              <a:t>Delayed marriages and individualism</a:t>
            </a:r>
            <a:r>
              <a:rPr lang="en-GB" sz="2400" dirty="0"/>
              <a:t>: People postponed marriage to build economic stability, reshaping holiday customs around personal milestones.</a:t>
            </a:r>
          </a:p>
          <a:p>
            <a:pPr>
              <a:buNone/>
            </a:pPr>
            <a:r>
              <a:rPr lang="en-GB" sz="2400" dirty="0"/>
              <a:t>In essence, holidays after the Black Death were no longer just about joy—they became </a:t>
            </a:r>
            <a:r>
              <a:rPr lang="en-GB" sz="2400" b="1" dirty="0"/>
              <a:t>acts of survival, remembrance, and spiritual recalibration</a:t>
            </a:r>
            <a:r>
              <a:rPr lang="en-GB" sz="2400" dirty="0"/>
              <a:t>.</a:t>
            </a:r>
          </a:p>
        </p:txBody>
      </p:sp>
    </p:spTree>
    <p:extLst>
      <p:ext uri="{BB962C8B-B14F-4D97-AF65-F5344CB8AC3E}">
        <p14:creationId xmlns:p14="http://schemas.microsoft.com/office/powerpoint/2010/main" val="3861037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5D477-331E-FAA7-4AAE-E2FE2F287F7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36A62FB-7C91-851A-CD0E-9E190C70B6B9}"/>
              </a:ext>
            </a:extLst>
          </p:cNvPr>
          <p:cNvSpPr txBox="1"/>
          <p:nvPr/>
        </p:nvSpPr>
        <p:spPr>
          <a:xfrm>
            <a:off x="1912620" y="2090172"/>
            <a:ext cx="8366760" cy="2677656"/>
          </a:xfrm>
          <a:prstGeom prst="rect">
            <a:avLst/>
          </a:prstGeom>
          <a:noFill/>
        </p:spPr>
        <p:txBody>
          <a:bodyPr wrap="square" rtlCol="0">
            <a:spAutoFit/>
          </a:bodyPr>
          <a:lstStyle/>
          <a:p>
            <a:pPr algn="ctr"/>
            <a:r>
              <a:rPr lang="en-GB" sz="7200" dirty="0"/>
              <a:t>Moving On.</a:t>
            </a:r>
          </a:p>
          <a:p>
            <a:pPr algn="ctr"/>
            <a:endParaRPr lang="en-GB" sz="2400" dirty="0"/>
          </a:p>
          <a:p>
            <a:pPr algn="ctr"/>
            <a:r>
              <a:rPr lang="en-GB" sz="7200" dirty="0"/>
              <a:t>Now it’s Tudor Times.</a:t>
            </a:r>
          </a:p>
        </p:txBody>
      </p:sp>
    </p:spTree>
    <p:extLst>
      <p:ext uri="{BB962C8B-B14F-4D97-AF65-F5344CB8AC3E}">
        <p14:creationId xmlns:p14="http://schemas.microsoft.com/office/powerpoint/2010/main" val="3623951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4D642-759C-19FC-C930-AC1EA56135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506031-B39F-5AE4-6104-BA6C7F97E3E8}"/>
              </a:ext>
            </a:extLst>
          </p:cNvPr>
          <p:cNvSpPr txBox="1"/>
          <p:nvPr/>
        </p:nvSpPr>
        <p:spPr>
          <a:xfrm>
            <a:off x="1666240" y="973520"/>
            <a:ext cx="8859520" cy="4910960"/>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woman in the Tudor Period (1485–1603)</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"The world is changing. The Church shifts, the land is enclosed, and my husband fears the taxman more than God. I cannot own what I earn, but I know how to stretch a loaf and barter a hen. My tongue must be careful, but my mind is sharp."</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Tudor woman">
            <a:hlinkClick r:id="" action="ppaction://media"/>
            <a:extLst>
              <a:ext uri="{FF2B5EF4-FFF2-40B4-BE49-F238E27FC236}">
                <a16:creationId xmlns:a16="http://schemas.microsoft.com/office/drawing/2014/main" id="{20610817-8F77-2F1E-F5AB-B7457E742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7840" y="5579680"/>
            <a:ext cx="609600" cy="609600"/>
          </a:xfrm>
          <a:prstGeom prst="rect">
            <a:avLst/>
          </a:prstGeom>
        </p:spPr>
      </p:pic>
    </p:spTree>
    <p:extLst>
      <p:ext uri="{BB962C8B-B14F-4D97-AF65-F5344CB8AC3E}">
        <p14:creationId xmlns:p14="http://schemas.microsoft.com/office/powerpoint/2010/main" val="205817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ECE1A-F9E1-4E31-1843-0359ADF8C5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B08FDB-2AB3-9357-6FC1-60AA47C1BF83}"/>
              </a:ext>
            </a:extLst>
          </p:cNvPr>
          <p:cNvSpPr txBox="1"/>
          <p:nvPr/>
        </p:nvSpPr>
        <p:spPr>
          <a:xfrm>
            <a:off x="858520" y="1105254"/>
            <a:ext cx="10474960" cy="4647491"/>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Man during the Tudor Period (1485–1603)</a:t>
            </a:r>
            <a:br>
              <a:rPr lang="en-GB" sz="2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"The land is changing. Fences rise where commons once lay. I must pay to graze where my father grazed for free. The Church shifts — first one way, then another. I keep my head down and my prayers quiet. I sell my labour now, not my harvest. I miss the old ways, but I learn to barter and adapt."</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Tudor man">
            <a:hlinkClick r:id="" action="ppaction://media"/>
            <a:extLst>
              <a:ext uri="{FF2B5EF4-FFF2-40B4-BE49-F238E27FC236}">
                <a16:creationId xmlns:a16="http://schemas.microsoft.com/office/drawing/2014/main" id="{598994FA-64B1-2D77-992D-E08815C63F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94240" y="5447945"/>
            <a:ext cx="609600" cy="609600"/>
          </a:xfrm>
          <a:prstGeom prst="rect">
            <a:avLst/>
          </a:prstGeom>
        </p:spPr>
      </p:pic>
    </p:spTree>
    <p:extLst>
      <p:ext uri="{BB962C8B-B14F-4D97-AF65-F5344CB8AC3E}">
        <p14:creationId xmlns:p14="http://schemas.microsoft.com/office/powerpoint/2010/main" val="92469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3005F3-085A-2F32-8730-B25D5643984D}"/>
              </a:ext>
            </a:extLst>
          </p:cNvPr>
          <p:cNvGraphicFramePr>
            <a:graphicFrameLocks noGrp="1"/>
          </p:cNvGraphicFramePr>
          <p:nvPr>
            <p:extLst>
              <p:ext uri="{D42A27DB-BD31-4B8C-83A1-F6EECF244321}">
                <p14:modId xmlns:p14="http://schemas.microsoft.com/office/powerpoint/2010/main" val="4002570761"/>
              </p:ext>
            </p:extLst>
          </p:nvPr>
        </p:nvGraphicFramePr>
        <p:xfrm>
          <a:off x="690880" y="135402"/>
          <a:ext cx="10840720" cy="6524296"/>
        </p:xfrm>
        <a:graphic>
          <a:graphicData uri="http://schemas.openxmlformats.org/drawingml/2006/table">
            <a:tbl>
              <a:tblPr firstRow="1" firstCol="1" bandRow="1">
                <a:tableStyleId>{5C22544A-7EE6-4342-B048-85BDC9FD1C3A}</a:tableStyleId>
              </a:tblPr>
              <a:tblGrid>
                <a:gridCol w="2920210">
                  <a:extLst>
                    <a:ext uri="{9D8B030D-6E8A-4147-A177-3AD203B41FA5}">
                      <a16:colId xmlns:a16="http://schemas.microsoft.com/office/drawing/2014/main" val="3965522182"/>
                    </a:ext>
                  </a:extLst>
                </a:gridCol>
                <a:gridCol w="7920510">
                  <a:extLst>
                    <a:ext uri="{9D8B030D-6E8A-4147-A177-3AD203B41FA5}">
                      <a16:colId xmlns:a16="http://schemas.microsoft.com/office/drawing/2014/main" val="3362567782"/>
                    </a:ext>
                  </a:extLst>
                </a:gridCol>
              </a:tblGrid>
              <a:tr h="223612">
                <a:tc>
                  <a:txBody>
                    <a:bodyPr/>
                    <a:lstStyle/>
                    <a:p>
                      <a:pPr>
                        <a:lnSpc>
                          <a:spcPct val="107000"/>
                        </a:lnSpc>
                        <a:spcAft>
                          <a:spcPts val="800"/>
                        </a:spcAft>
                        <a:buNone/>
                      </a:pP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800" b="1" kern="1200" dirty="0">
                          <a:solidFill>
                            <a:schemeClr val="lt1"/>
                          </a:solidFill>
                          <a:effectLst/>
                          <a:latin typeface="+mn-lt"/>
                          <a:ea typeface="+mn-ea"/>
                          <a:cs typeface="+mn-cs"/>
                        </a:rPr>
                        <a:t>Medical Landscape in Tudor England (1509–1547)</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2311116953"/>
                  </a:ext>
                </a:extLst>
              </a:tr>
              <a:tr h="434181">
                <a:tc>
                  <a:txBody>
                    <a:bodyPr/>
                    <a:lstStyle/>
                    <a:p>
                      <a:pPr>
                        <a:lnSpc>
                          <a:spcPct val="107000"/>
                        </a:lnSpc>
                        <a:spcAft>
                          <a:spcPts val="800"/>
                        </a:spcAft>
                        <a:buNone/>
                      </a:pPr>
                      <a:r>
                        <a:rPr lang="en-GB" sz="1600" kern="100">
                          <a:effectLst/>
                        </a:rPr>
                        <a:t>Medical Theory</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a:effectLst/>
                        </a:rPr>
                        <a:t>Dominated by humoral theory (balance of blood, phlegm, black bile, yellow bile) from Galen and Hippocrates.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3442618431"/>
                  </a:ext>
                </a:extLst>
              </a:tr>
              <a:tr h="855316">
                <a:tc>
                  <a:txBody>
                    <a:bodyPr/>
                    <a:lstStyle/>
                    <a:p>
                      <a:pPr>
                        <a:lnSpc>
                          <a:spcPct val="107000"/>
                        </a:lnSpc>
                        <a:spcAft>
                          <a:spcPts val="800"/>
                        </a:spcAft>
                        <a:buNone/>
                      </a:pPr>
                      <a:r>
                        <a:rPr lang="en-GB" sz="1600" kern="100">
                          <a:effectLst/>
                        </a:rPr>
                        <a:t>Practitioners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dirty="0">
                          <a:effectLst/>
                        </a:rPr>
                        <a:t>- Physicians (university-trained, elite) </a:t>
                      </a:r>
                      <a:br>
                        <a:rPr lang="en-GB" sz="1600" kern="100" dirty="0">
                          <a:effectLst/>
                        </a:rPr>
                      </a:br>
                      <a:r>
                        <a:rPr lang="en-GB" sz="1600" kern="100" dirty="0">
                          <a:effectLst/>
                        </a:rPr>
                        <a:t>- Surgeons (manual </a:t>
                      </a:r>
                      <a:r>
                        <a:rPr lang="en-GB" sz="1600" kern="100" dirty="0" err="1">
                          <a:effectLst/>
                        </a:rPr>
                        <a:t>laborers</a:t>
                      </a:r>
                      <a:r>
                        <a:rPr lang="en-GB" sz="1600" kern="100" dirty="0">
                          <a:effectLst/>
                        </a:rPr>
                        <a:t>, often barbers) </a:t>
                      </a:r>
                      <a:br>
                        <a:rPr lang="en-GB" sz="1600" kern="100" dirty="0">
                          <a:effectLst/>
                        </a:rPr>
                      </a:br>
                      <a:r>
                        <a:rPr lang="en-GB" sz="1600" kern="100" dirty="0">
                          <a:effectLst/>
                        </a:rPr>
                        <a:t>- Apothecaries (prepared remedies) </a:t>
                      </a:r>
                      <a:br>
                        <a:rPr lang="en-GB" sz="1600" kern="100" dirty="0">
                          <a:effectLst/>
                        </a:rPr>
                      </a:br>
                      <a:r>
                        <a:rPr lang="en-GB" sz="1600" kern="100" dirty="0">
                          <a:effectLst/>
                        </a:rPr>
                        <a:t>- Wise women and folk healers still widely used</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3149139638"/>
                  </a:ext>
                </a:extLst>
              </a:tr>
              <a:tr h="434181">
                <a:tc>
                  <a:txBody>
                    <a:bodyPr/>
                    <a:lstStyle/>
                    <a:p>
                      <a:pPr>
                        <a:lnSpc>
                          <a:spcPct val="107000"/>
                        </a:lnSpc>
                        <a:spcAft>
                          <a:spcPts val="800"/>
                        </a:spcAft>
                        <a:buNone/>
                      </a:pPr>
                      <a:r>
                        <a:rPr lang="en-GB" sz="1600" kern="100">
                          <a:effectLst/>
                        </a:rPr>
                        <a:t>Hospitals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a:effectLst/>
                        </a:rPr>
                        <a:t>Mostly monastic hospices for poor and pilgrims; not focused on curing but on care and prayer.</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3698109133"/>
                  </a:ext>
                </a:extLst>
              </a:tr>
              <a:tr h="434181">
                <a:tc>
                  <a:txBody>
                    <a:bodyPr/>
                    <a:lstStyle/>
                    <a:p>
                      <a:pPr>
                        <a:lnSpc>
                          <a:spcPct val="107000"/>
                        </a:lnSpc>
                        <a:spcAft>
                          <a:spcPts val="800"/>
                        </a:spcAft>
                        <a:buNone/>
                      </a:pPr>
                      <a:r>
                        <a:rPr lang="en-GB" sz="1600" kern="100">
                          <a:effectLst/>
                        </a:rPr>
                        <a:t>Medical Regulation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a:effectLst/>
                        </a:rPr>
                        <a:t>- Royal College of Physicians founded in 1518 to regulate practice </a:t>
                      </a:r>
                      <a:br>
                        <a:rPr lang="en-GB" sz="1600" kern="100">
                          <a:effectLst/>
                        </a:rPr>
                      </a:br>
                      <a:r>
                        <a:rPr lang="en-GB" sz="1600" kern="100">
                          <a:effectLst/>
                        </a:rPr>
                        <a:t>- Barber-Surgeons Company chartered in 1540</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1682785944"/>
                  </a:ext>
                </a:extLst>
              </a:tr>
              <a:tr h="644748">
                <a:tc>
                  <a:txBody>
                    <a:bodyPr/>
                    <a:lstStyle/>
                    <a:p>
                      <a:pPr>
                        <a:lnSpc>
                          <a:spcPct val="107000"/>
                        </a:lnSpc>
                        <a:spcAft>
                          <a:spcPts val="800"/>
                        </a:spcAft>
                        <a:buNone/>
                      </a:pPr>
                      <a:r>
                        <a:rPr lang="en-GB" sz="1600" kern="100">
                          <a:effectLst/>
                        </a:rPr>
                        <a:t>Common Treatments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dirty="0">
                          <a:effectLst/>
                          <a:highlight>
                            <a:srgbClr val="FFFF00"/>
                          </a:highlight>
                        </a:rPr>
                        <a:t>- Herbal remedies (e.g. chamomile, wormwood) </a:t>
                      </a:r>
                      <a:br>
                        <a:rPr lang="en-GB" sz="1600" kern="100" dirty="0">
                          <a:effectLst/>
                          <a:highlight>
                            <a:srgbClr val="FFFF00"/>
                          </a:highlight>
                        </a:rPr>
                      </a:br>
                      <a:r>
                        <a:rPr lang="en-GB" sz="1600" kern="100" dirty="0">
                          <a:effectLst/>
                          <a:highlight>
                            <a:srgbClr val="FFFF00"/>
                          </a:highlight>
                        </a:rPr>
                        <a:t>- Bloodletting, purging, enemas </a:t>
                      </a:r>
                      <a:br>
                        <a:rPr lang="en-GB" sz="1600" kern="100" dirty="0">
                          <a:effectLst/>
                          <a:highlight>
                            <a:srgbClr val="FFFF00"/>
                          </a:highlight>
                        </a:rPr>
                      </a:br>
                      <a:r>
                        <a:rPr lang="en-GB" sz="1600" kern="100" dirty="0">
                          <a:effectLst/>
                          <a:highlight>
                            <a:srgbClr val="FFFF00"/>
                          </a:highlight>
                        </a:rPr>
                        <a:t>- Astrology used to time procedures</a:t>
                      </a:r>
                      <a:endParaRPr lang="en-GB"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3724354567"/>
                  </a:ext>
                </a:extLst>
              </a:tr>
              <a:tr h="434181">
                <a:tc>
                  <a:txBody>
                    <a:bodyPr/>
                    <a:lstStyle/>
                    <a:p>
                      <a:pPr>
                        <a:lnSpc>
                          <a:spcPct val="107000"/>
                        </a:lnSpc>
                        <a:spcAft>
                          <a:spcPts val="800"/>
                        </a:spcAft>
                        <a:buNone/>
                      </a:pPr>
                      <a:r>
                        <a:rPr lang="en-GB" sz="1600" kern="100">
                          <a:effectLst/>
                        </a:rPr>
                        <a:t>Diseases &amp; Epidemics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a:effectLst/>
                        </a:rPr>
                        <a:t>- Bubonic plague, sweating sickness, smallpox, malaria, dysentery </a:t>
                      </a:r>
                      <a:br>
                        <a:rPr lang="en-GB" sz="1600" kern="100">
                          <a:effectLst/>
                        </a:rPr>
                      </a:br>
                      <a:r>
                        <a:rPr lang="en-GB" sz="1600" kern="100">
                          <a:effectLst/>
                        </a:rPr>
                        <a:t>- Henry was paranoid about contagion; towns were cleared before royal visits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1046660702"/>
                  </a:ext>
                </a:extLst>
              </a:tr>
              <a:tr h="644748">
                <a:tc>
                  <a:txBody>
                    <a:bodyPr/>
                    <a:lstStyle/>
                    <a:p>
                      <a:pPr>
                        <a:lnSpc>
                          <a:spcPct val="107000"/>
                        </a:lnSpc>
                        <a:spcAft>
                          <a:spcPts val="800"/>
                        </a:spcAft>
                        <a:buNone/>
                      </a:pPr>
                      <a:r>
                        <a:rPr lang="en-GB" sz="1600" kern="100">
                          <a:effectLst/>
                        </a:rPr>
                        <a:t>Royal Influence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dirty="0">
                          <a:effectLst/>
                        </a:rPr>
                        <a:t>Henry was deeply involved in medicine—he even wrote his own remedies </a:t>
                      </a:r>
                      <a:br>
                        <a:rPr lang="en-GB" sz="1600" kern="100" dirty="0">
                          <a:effectLst/>
                        </a:rPr>
                      </a:br>
                      <a:r>
                        <a:rPr lang="en-GB" sz="1600" kern="100" dirty="0">
                          <a:effectLst/>
                        </a:rPr>
                        <a:t>His personal book contained nearly 200 recipes, including bizarre ingredients like unicorn horn, earthworms, and pearls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3073504949"/>
                  </a:ext>
                </a:extLst>
              </a:tr>
              <a:tr h="644748">
                <a:tc>
                  <a:txBody>
                    <a:bodyPr/>
                    <a:lstStyle/>
                    <a:p>
                      <a:pPr>
                        <a:lnSpc>
                          <a:spcPct val="107000"/>
                        </a:lnSpc>
                        <a:spcAft>
                          <a:spcPts val="800"/>
                        </a:spcAft>
                        <a:buNone/>
                      </a:pPr>
                      <a:r>
                        <a:rPr lang="en-GB" sz="1600" kern="100">
                          <a:effectLst/>
                        </a:rPr>
                        <a:t>Surgical Practice</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dirty="0">
                          <a:effectLst/>
                          <a:highlight>
                            <a:srgbClr val="FFFF00"/>
                          </a:highlight>
                        </a:rPr>
                        <a:t>- No </a:t>
                      </a:r>
                      <a:r>
                        <a:rPr lang="en-GB" sz="1600" kern="100" dirty="0" err="1">
                          <a:effectLst/>
                          <a:highlight>
                            <a:srgbClr val="FFFF00"/>
                          </a:highlight>
                        </a:rPr>
                        <a:t>anesthesia</a:t>
                      </a:r>
                      <a:r>
                        <a:rPr lang="en-GB" sz="1600" kern="100" dirty="0">
                          <a:effectLst/>
                          <a:highlight>
                            <a:srgbClr val="FFFF00"/>
                          </a:highlight>
                        </a:rPr>
                        <a:t>; speed was crucial </a:t>
                      </a:r>
                      <a:br>
                        <a:rPr lang="en-GB" sz="1600" kern="100" dirty="0">
                          <a:effectLst/>
                          <a:highlight>
                            <a:srgbClr val="FFFF00"/>
                          </a:highlight>
                        </a:rPr>
                      </a:br>
                      <a:r>
                        <a:rPr lang="en-GB" sz="1600" kern="100" dirty="0">
                          <a:effectLst/>
                          <a:highlight>
                            <a:srgbClr val="FFFF00"/>
                          </a:highlight>
                        </a:rPr>
                        <a:t>- Amputations done in minutes </a:t>
                      </a:r>
                      <a:br>
                        <a:rPr lang="en-GB" sz="1600" kern="100" dirty="0">
                          <a:effectLst/>
                          <a:highlight>
                            <a:srgbClr val="FFFF00"/>
                          </a:highlight>
                        </a:rPr>
                      </a:br>
                      <a:r>
                        <a:rPr lang="en-GB" sz="1600" kern="100" dirty="0">
                          <a:effectLst/>
                          <a:highlight>
                            <a:srgbClr val="FFFF00"/>
                          </a:highlight>
                        </a:rPr>
                        <a:t>- Wounds treated with honey, turpentine, and cauterization</a:t>
                      </a:r>
                      <a:endParaRPr lang="en-GB"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2402202058"/>
                  </a:ext>
                </a:extLst>
              </a:tr>
              <a:tr h="644748">
                <a:tc>
                  <a:txBody>
                    <a:bodyPr/>
                    <a:lstStyle/>
                    <a:p>
                      <a:pPr>
                        <a:lnSpc>
                          <a:spcPct val="107000"/>
                        </a:lnSpc>
                        <a:spcAft>
                          <a:spcPts val="800"/>
                        </a:spcAft>
                        <a:buNone/>
                      </a:pPr>
                      <a:r>
                        <a:rPr lang="en-GB" sz="1600" kern="100">
                          <a:effectLst/>
                        </a:rPr>
                        <a:t>Medical Education</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tc>
                  <a:txBody>
                    <a:bodyPr/>
                    <a:lstStyle/>
                    <a:p>
                      <a:pPr>
                        <a:lnSpc>
                          <a:spcPct val="107000"/>
                        </a:lnSpc>
                        <a:spcAft>
                          <a:spcPts val="800"/>
                        </a:spcAft>
                        <a:buNone/>
                      </a:pPr>
                      <a:r>
                        <a:rPr lang="en-GB" sz="1600" kern="100" dirty="0">
                          <a:effectLst/>
                        </a:rPr>
                        <a:t>- Limited to elite men </a:t>
                      </a:r>
                      <a:br>
                        <a:rPr lang="en-GB" sz="1600" kern="100" dirty="0">
                          <a:effectLst/>
                        </a:rPr>
                      </a:br>
                      <a:r>
                        <a:rPr lang="en-GB" sz="1600" kern="100" dirty="0">
                          <a:effectLst/>
                        </a:rPr>
                        <a:t>- Some physicians trained abroad </a:t>
                      </a:r>
                      <a:br>
                        <a:rPr lang="en-GB" sz="1600" kern="100" dirty="0">
                          <a:effectLst/>
                        </a:rPr>
                      </a:br>
                      <a:r>
                        <a:rPr lang="en-GB" sz="1600" kern="100" dirty="0">
                          <a:effectLst/>
                        </a:rPr>
                        <a:t>- Surgeons learned via apprenticeship</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018" marR="9018" marT="9018" marB="9018" anchor="ctr"/>
                </a:tc>
                <a:extLst>
                  <a:ext uri="{0D108BD9-81ED-4DB2-BD59-A6C34878D82A}">
                    <a16:rowId xmlns:a16="http://schemas.microsoft.com/office/drawing/2014/main" val="1843491599"/>
                  </a:ext>
                </a:extLst>
              </a:tr>
            </a:tbl>
          </a:graphicData>
        </a:graphic>
      </p:graphicFrame>
    </p:spTree>
    <p:extLst>
      <p:ext uri="{BB962C8B-B14F-4D97-AF65-F5344CB8AC3E}">
        <p14:creationId xmlns:p14="http://schemas.microsoft.com/office/powerpoint/2010/main" val="959237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50ECDC-2640-28EF-3C71-139B37A68B2E}"/>
              </a:ext>
            </a:extLst>
          </p:cNvPr>
          <p:cNvSpPr txBox="1"/>
          <p:nvPr/>
        </p:nvSpPr>
        <p:spPr>
          <a:xfrm>
            <a:off x="1433512" y="1443841"/>
            <a:ext cx="9324975" cy="3970318"/>
          </a:xfrm>
          <a:prstGeom prst="rect">
            <a:avLst/>
          </a:prstGeom>
          <a:noFill/>
        </p:spPr>
        <p:txBody>
          <a:bodyPr wrap="square" rtlCol="0">
            <a:spAutoFit/>
          </a:bodyPr>
          <a:lstStyle/>
          <a:p>
            <a:r>
              <a:rPr lang="en-GB" sz="3600" b="1" dirty="0"/>
              <a:t>Religion &amp; Superstitions</a:t>
            </a:r>
            <a:endParaRPr lang="en-GB" sz="3600" dirty="0"/>
          </a:p>
          <a:p>
            <a:pPr lvl="0"/>
            <a:r>
              <a:rPr lang="en-GB" sz="3600" b="1" dirty="0"/>
              <a:t>Early Paganism</a:t>
            </a:r>
            <a:r>
              <a:rPr lang="en-GB" sz="3600" dirty="0"/>
              <a:t>: Charms for good harvests, worship at sacred trees/springs.</a:t>
            </a:r>
          </a:p>
          <a:p>
            <a:pPr lvl="0"/>
            <a:r>
              <a:rPr lang="en-GB" sz="3600" b="1" dirty="0"/>
              <a:t>Christian Influence</a:t>
            </a:r>
            <a:r>
              <a:rPr lang="en-GB" sz="3600" dirty="0"/>
              <a:t> (from 7th century): Sunday Mass, saints’ feast days, and tithes to the church.</a:t>
            </a:r>
          </a:p>
          <a:p>
            <a:pPr lvl="0"/>
            <a:r>
              <a:rPr lang="en-GB" sz="3600" b="1" dirty="0"/>
              <a:t>Folk Beliefs</a:t>
            </a:r>
            <a:r>
              <a:rPr lang="en-GB" sz="3600" dirty="0"/>
              <a:t>: </a:t>
            </a:r>
            <a:r>
              <a:rPr lang="en-GB" sz="3600" dirty="0">
                <a:highlight>
                  <a:srgbClr val="FFFF00"/>
                </a:highlight>
              </a:rPr>
              <a:t>Fear of elves, witches, and the "night-walker" (undead spirits).</a:t>
            </a:r>
          </a:p>
        </p:txBody>
      </p:sp>
    </p:spTree>
    <p:extLst>
      <p:ext uri="{BB962C8B-B14F-4D97-AF65-F5344CB8AC3E}">
        <p14:creationId xmlns:p14="http://schemas.microsoft.com/office/powerpoint/2010/main" val="3482184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CA5DE-D837-28B2-DF3A-B2762D631CC0}"/>
              </a:ext>
            </a:extLst>
          </p:cNvPr>
          <p:cNvSpPr txBox="1"/>
          <p:nvPr/>
        </p:nvSpPr>
        <p:spPr>
          <a:xfrm>
            <a:off x="933718" y="1378040"/>
            <a:ext cx="10324564" cy="4708981"/>
          </a:xfrm>
          <a:prstGeom prst="rect">
            <a:avLst/>
          </a:prstGeom>
          <a:noFill/>
        </p:spPr>
        <p:txBody>
          <a:bodyPr wrap="square" rtlCol="0">
            <a:spAutoFit/>
          </a:bodyPr>
          <a:lstStyle/>
          <a:p>
            <a:r>
              <a:rPr lang="en-GB" sz="2000" b="1" dirty="0"/>
              <a:t>1. Religious Upheaval (1530s–40s)</a:t>
            </a:r>
            <a:endParaRPr lang="en-GB" sz="2000" dirty="0"/>
          </a:p>
          <a:p>
            <a:pPr lvl="0"/>
            <a:r>
              <a:rPr lang="en-GB" sz="2000" b="1" dirty="0"/>
              <a:t>Dissolution of </a:t>
            </a:r>
            <a:r>
              <a:rPr lang="en-GB" sz="2000" b="1" dirty="0" err="1"/>
              <a:t>Poughley</a:t>
            </a:r>
            <a:r>
              <a:rPr lang="en-GB" sz="2000" b="1" dirty="0"/>
              <a:t> Priory (1536)</a:t>
            </a:r>
            <a:r>
              <a:rPr lang="en-GB" sz="2000" dirty="0"/>
              <a:t>: Its lands seized by the Crown, then sold to the </a:t>
            </a:r>
            <a:r>
              <a:rPr lang="en-GB" sz="2000" b="1" dirty="0" err="1"/>
              <a:t>Fettiplace</a:t>
            </a:r>
            <a:r>
              <a:rPr lang="en-GB" sz="2000" b="1" dirty="0"/>
              <a:t> family</a:t>
            </a:r>
            <a:r>
              <a:rPr lang="en-GB" sz="2000" dirty="0"/>
              <a:t>.</a:t>
            </a:r>
          </a:p>
          <a:p>
            <a:pPr lvl="0"/>
            <a:r>
              <a:rPr lang="en-GB" sz="2000" b="1" dirty="0"/>
              <a:t>Protestant Reforms</a:t>
            </a:r>
            <a:r>
              <a:rPr lang="en-GB" sz="2000" dirty="0"/>
              <a:t>: St. Michael’s stripped of Catholic imagery (statues, rood screens destroyed).</a:t>
            </a:r>
          </a:p>
          <a:p>
            <a:pPr lvl="0"/>
            <a:r>
              <a:rPr lang="en-GB" sz="2000" b="1" dirty="0"/>
              <a:t>Village Impact</a:t>
            </a:r>
            <a:r>
              <a:rPr lang="en-GB" sz="2000" dirty="0"/>
              <a:t>: Loss of monastic charity; feast days banned.</a:t>
            </a:r>
          </a:p>
          <a:p>
            <a:r>
              <a:rPr lang="en-GB" sz="2000" b="1" dirty="0"/>
              <a:t>2. Agricultural Changes</a:t>
            </a:r>
            <a:endParaRPr lang="en-GB" sz="2000" dirty="0"/>
          </a:p>
          <a:p>
            <a:pPr lvl="0"/>
            <a:r>
              <a:rPr lang="en-GB" sz="2000" b="1" dirty="0"/>
              <a:t>Enclosure Begins</a:t>
            </a:r>
            <a:r>
              <a:rPr lang="en-GB" sz="2000" dirty="0"/>
              <a:t>: Lords enclosed fields for sheep, reducing peasant access to common land.</a:t>
            </a:r>
          </a:p>
          <a:p>
            <a:pPr lvl="0"/>
            <a:r>
              <a:rPr lang="en-GB" sz="2000" b="1" dirty="0"/>
              <a:t>Rising Yeomen</a:t>
            </a:r>
            <a:r>
              <a:rPr lang="en-GB" sz="2000" dirty="0"/>
              <a:t>: Wealthier farmers (like the </a:t>
            </a:r>
            <a:r>
              <a:rPr lang="en-GB" sz="2000" b="1" dirty="0"/>
              <a:t>Winchcombe family</a:t>
            </a:r>
            <a:r>
              <a:rPr lang="en-GB" sz="2000" dirty="0"/>
              <a:t>) bought former monastic land.</a:t>
            </a:r>
          </a:p>
          <a:p>
            <a:r>
              <a:rPr lang="en-GB" sz="2000" b="1" dirty="0"/>
              <a:t>3. Social Shifts</a:t>
            </a:r>
            <a:endParaRPr lang="en-GB" sz="2000" dirty="0"/>
          </a:p>
          <a:p>
            <a:pPr lvl="0"/>
            <a:r>
              <a:rPr lang="en-GB" sz="2000" b="1" dirty="0"/>
              <a:t>Decline of Feudalism</a:t>
            </a:r>
            <a:r>
              <a:rPr lang="en-GB" sz="2000" dirty="0"/>
              <a:t>: Cash rents fully replaced </a:t>
            </a:r>
            <a:r>
              <a:rPr lang="en-GB" sz="2000" dirty="0" err="1"/>
              <a:t>labor</a:t>
            </a:r>
            <a:r>
              <a:rPr lang="en-GB" sz="2000" dirty="0"/>
              <a:t> services.</a:t>
            </a:r>
          </a:p>
          <a:p>
            <a:pPr lvl="0"/>
            <a:r>
              <a:rPr lang="en-GB" sz="2000" b="1" dirty="0"/>
              <a:t>Poor Laws</a:t>
            </a:r>
            <a:r>
              <a:rPr lang="en-GB" sz="2000" dirty="0"/>
              <a:t>: </a:t>
            </a:r>
            <a:r>
              <a:rPr lang="en-GB" sz="2000" dirty="0">
                <a:highlight>
                  <a:srgbClr val="FFFF00"/>
                </a:highlight>
              </a:rPr>
              <a:t>After the monasteries’ fall, the village had to care for its own poor </a:t>
            </a:r>
            <a:r>
              <a:rPr lang="en-GB" sz="2000" dirty="0"/>
              <a:t>(e.g., via parish funds).</a:t>
            </a:r>
          </a:p>
          <a:p>
            <a:r>
              <a:rPr lang="en-GB" sz="2000" b="1" dirty="0"/>
              <a:t>4. Housing &amp; Daily Life</a:t>
            </a:r>
            <a:endParaRPr lang="en-GB" sz="2000" dirty="0"/>
          </a:p>
          <a:p>
            <a:pPr lvl="0"/>
            <a:r>
              <a:rPr lang="en-GB" sz="2000" b="1" dirty="0"/>
              <a:t>Timber to Brick</a:t>
            </a:r>
            <a:r>
              <a:rPr lang="en-GB" sz="2000" dirty="0"/>
              <a:t>: </a:t>
            </a:r>
            <a:r>
              <a:rPr lang="en-GB" sz="2000" dirty="0">
                <a:highlight>
                  <a:srgbClr val="FFFF00"/>
                </a:highlight>
              </a:rPr>
              <a:t>Wealthier yeomen built brick/stone houses </a:t>
            </a:r>
            <a:r>
              <a:rPr lang="en-GB" sz="2000" dirty="0"/>
              <a:t>(e.g., </a:t>
            </a:r>
            <a:r>
              <a:rPr lang="en-GB" sz="2000" b="1" dirty="0"/>
              <a:t>Inkpen House</a:t>
            </a:r>
            <a:r>
              <a:rPr lang="en-GB" sz="2000" dirty="0"/>
              <a:t>, 16th-century).</a:t>
            </a:r>
          </a:p>
          <a:p>
            <a:pPr lvl="0"/>
            <a:r>
              <a:rPr lang="en-GB" sz="2000" b="1" dirty="0"/>
              <a:t>Diet</a:t>
            </a:r>
            <a:r>
              <a:rPr lang="en-GB" sz="2000" dirty="0"/>
              <a:t>: More varied—potatoes introduced later, but meat consumption rose among yeomen.</a:t>
            </a:r>
          </a:p>
        </p:txBody>
      </p:sp>
      <p:sp>
        <p:nvSpPr>
          <p:cNvPr id="3" name="TextBox 2">
            <a:extLst>
              <a:ext uri="{FF2B5EF4-FFF2-40B4-BE49-F238E27FC236}">
                <a16:creationId xmlns:a16="http://schemas.microsoft.com/office/drawing/2014/main" id="{1B6EB711-4665-597E-9619-3C8E892C0F31}"/>
              </a:ext>
            </a:extLst>
          </p:cNvPr>
          <p:cNvSpPr txBox="1"/>
          <p:nvPr/>
        </p:nvSpPr>
        <p:spPr>
          <a:xfrm>
            <a:off x="933718" y="785611"/>
            <a:ext cx="6259132" cy="461665"/>
          </a:xfrm>
          <a:prstGeom prst="rect">
            <a:avLst/>
          </a:prstGeom>
          <a:noFill/>
        </p:spPr>
        <p:txBody>
          <a:bodyPr wrap="square" rtlCol="0">
            <a:spAutoFit/>
          </a:bodyPr>
          <a:lstStyle/>
          <a:p>
            <a:r>
              <a:rPr lang="en-GB" sz="2400" b="1" dirty="0"/>
              <a:t>After Henry VIII (Mid-16th Century Onward)</a:t>
            </a:r>
            <a:endParaRPr lang="en-GB" sz="2400" dirty="0"/>
          </a:p>
        </p:txBody>
      </p:sp>
    </p:spTree>
    <p:extLst>
      <p:ext uri="{BB962C8B-B14F-4D97-AF65-F5344CB8AC3E}">
        <p14:creationId xmlns:p14="http://schemas.microsoft.com/office/powerpoint/2010/main" val="3384580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FFA2D-F5F6-511E-072F-ED6C8F0B35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16F90E-275B-1420-5597-2CB21C291D4E}"/>
              </a:ext>
            </a:extLst>
          </p:cNvPr>
          <p:cNvSpPr txBox="1"/>
          <p:nvPr/>
        </p:nvSpPr>
        <p:spPr>
          <a:xfrm>
            <a:off x="1656080" y="2271762"/>
            <a:ext cx="8879840" cy="2308324"/>
          </a:xfrm>
          <a:prstGeom prst="rect">
            <a:avLst/>
          </a:prstGeom>
          <a:noFill/>
        </p:spPr>
        <p:txBody>
          <a:bodyPr wrap="square" rtlCol="0">
            <a:spAutoFit/>
          </a:bodyPr>
          <a:lstStyle/>
          <a:p>
            <a:pPr algn="ctr"/>
            <a:r>
              <a:rPr lang="en-GB" sz="7200" dirty="0"/>
              <a:t>Cromwell and the Commonwealth</a:t>
            </a:r>
          </a:p>
        </p:txBody>
      </p:sp>
    </p:spTree>
    <p:extLst>
      <p:ext uri="{BB962C8B-B14F-4D97-AF65-F5344CB8AC3E}">
        <p14:creationId xmlns:p14="http://schemas.microsoft.com/office/powerpoint/2010/main" val="1932480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8ABACA-841B-902E-21B4-53BADF26C5C4}"/>
              </a:ext>
            </a:extLst>
          </p:cNvPr>
          <p:cNvSpPr txBox="1"/>
          <p:nvPr/>
        </p:nvSpPr>
        <p:spPr>
          <a:xfrm>
            <a:off x="751840" y="283395"/>
            <a:ext cx="10871200" cy="6291209"/>
          </a:xfrm>
          <a:prstGeom prst="rect">
            <a:avLst/>
          </a:prstGeom>
          <a:noFill/>
        </p:spPr>
        <p:txBody>
          <a:bodyPr wrap="square">
            <a:spAutoFit/>
          </a:bodyPr>
          <a:lstStyle/>
          <a:p>
            <a:pPr>
              <a:lnSpc>
                <a:spcPct val="107000"/>
              </a:lnSpc>
              <a:spcAft>
                <a:spcPts val="800"/>
              </a:spcAft>
              <a:buNone/>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The Commonwealth.</a:t>
            </a:r>
            <a:br>
              <a:rPr lang="en-GB" sz="2400" kern="100" dirty="0">
                <a:effectLst/>
                <a:latin typeface="Calibri" panose="020F0502020204030204" pitchFamily="34" charset="0"/>
                <a:ea typeface="Calibri" panose="020F0502020204030204" pitchFamily="34" charset="0"/>
                <a:cs typeface="Times New Roman" panose="02020603050405020304" pitchFamily="18" charset="0"/>
              </a:rPr>
            </a:br>
            <a:r>
              <a:rPr lang="en-GB" sz="24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War’s Shadow on Ordinary Lives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Edward Cooper, a yeoman farmer, remembers when Inkpen’s quarrels were over stray sheep and alehouse brawls. Now, the disputes are deadly: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Levies and Losses: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Edward’s eldest son, John</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was pressed into Parliament’s army and marched off to fight at Newbury. He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came back missing two fingers and full of nightmares</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The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Royalist sympathizers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(like the Harcourt family, minor gentry at the old manor)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fled to Oxford</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leaving their tenants to pay fines to the County Committee.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Quartering and Hunger: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Soldiers—both Roundheads and Cavaliers—passed through, demanding bread, ale, and lodging. The villagers hid their grain in false hayricks</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 The miller’s daughter, Prudence, was accused of feeding "malignant" (Royalist) troops and had to plead innocence before the Puritan justices. </a:t>
            </a:r>
            <a:endParaRPr lang="en-GB" sz="2400" dirty="0"/>
          </a:p>
        </p:txBody>
      </p:sp>
    </p:spTree>
    <p:extLst>
      <p:ext uri="{BB962C8B-B14F-4D97-AF65-F5344CB8AC3E}">
        <p14:creationId xmlns:p14="http://schemas.microsoft.com/office/powerpoint/2010/main" val="422565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4BF49-CD84-9E0B-1728-136F4C27559E}"/>
              </a:ext>
            </a:extLst>
          </p:cNvPr>
          <p:cNvSpPr txBox="1"/>
          <p:nvPr/>
        </p:nvSpPr>
        <p:spPr>
          <a:xfrm>
            <a:off x="985520" y="659428"/>
            <a:ext cx="10332720" cy="5504071"/>
          </a:xfrm>
          <a:prstGeom prst="rect">
            <a:avLst/>
          </a:prstGeom>
          <a:noFill/>
        </p:spPr>
        <p:txBody>
          <a:bodyPr wrap="square">
            <a:spAutoFit/>
          </a:bodyPr>
          <a:lstStyle/>
          <a:p>
            <a:pPr>
              <a:lnSpc>
                <a:spcPct val="107000"/>
              </a:lnSpc>
              <a:spcAft>
                <a:spcPts val="800"/>
              </a:spcAft>
              <a:buNone/>
            </a:pPr>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With the Anglican Church dismantled, a new order—strict, sober, and suspicious—takes hold:  </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The Old Ways Banned: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 Christmas is outlawed as "popish superstition." Villagers still sneak Yule logs into their hearths but call them "winter fuel."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 Maypole dancing, once a riot of ribbons and ale, is torn down by Soldiers of the Lord. Young Tom Carter was whipped for trying to revive it.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The New Preacher: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 </a:t>
            </a:r>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Reverend Joseph Hooke, a firebrand Puritan, replaces the old vicar. He rails against "sinful pastimes" but turns a blind eye when his own son is caught poaching.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 Church ales (festive fundraisers) are banned, but the Blue Boar alehouse still thrives—in secret.  </a:t>
            </a:r>
          </a:p>
        </p:txBody>
      </p:sp>
    </p:spTree>
    <p:extLst>
      <p:ext uri="{BB962C8B-B14F-4D97-AF65-F5344CB8AC3E}">
        <p14:creationId xmlns:p14="http://schemas.microsoft.com/office/powerpoint/2010/main" val="1833626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014E-B7AB-1D93-7A6F-B05FEAB9CE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EC81FF-0F4F-090E-8647-4F1CBE65DCA0}"/>
              </a:ext>
            </a:extLst>
          </p:cNvPr>
          <p:cNvSpPr txBox="1"/>
          <p:nvPr/>
        </p:nvSpPr>
        <p:spPr>
          <a:xfrm>
            <a:off x="1656080" y="2271762"/>
            <a:ext cx="8879840" cy="2308324"/>
          </a:xfrm>
          <a:prstGeom prst="rect">
            <a:avLst/>
          </a:prstGeom>
          <a:noFill/>
        </p:spPr>
        <p:txBody>
          <a:bodyPr wrap="square" rtlCol="0">
            <a:spAutoFit/>
          </a:bodyPr>
          <a:lstStyle/>
          <a:p>
            <a:pPr algn="ctr"/>
            <a:r>
              <a:rPr lang="en-GB" sz="7200" dirty="0"/>
              <a:t>Georgean and Victorian Times</a:t>
            </a:r>
          </a:p>
        </p:txBody>
      </p:sp>
    </p:spTree>
    <p:extLst>
      <p:ext uri="{BB962C8B-B14F-4D97-AF65-F5344CB8AC3E}">
        <p14:creationId xmlns:p14="http://schemas.microsoft.com/office/powerpoint/2010/main" val="4260509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1AB5-5C83-EF0A-CC1C-46118C0036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7C044D-2548-F228-B568-22FDEA210EBF}"/>
              </a:ext>
            </a:extLst>
          </p:cNvPr>
          <p:cNvSpPr txBox="1"/>
          <p:nvPr/>
        </p:nvSpPr>
        <p:spPr>
          <a:xfrm>
            <a:off x="1188720" y="973520"/>
            <a:ext cx="9337040" cy="4318170"/>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woman in the Georgean/Victorian time Period (1714–1901)</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i="1" kern="100" dirty="0">
                <a:effectLst/>
                <a:ea typeface="Calibri" panose="020F0502020204030204" pitchFamily="34" charset="0"/>
                <a:cs typeface="Times New Roman" panose="02020603050405020304" pitchFamily="18" charset="0"/>
              </a:rPr>
              <a:t>"</a:t>
            </a:r>
            <a:r>
              <a:rPr lang="en-GB" sz="3600" i="1" dirty="0"/>
              <a:t>I am told to be an angel of the house. But angels do not scrub floors or birth ten children. I write letters, I read the Bible, and I teach my girls to question. The village school is new, and my son can read — perhaps my daughter will too."</a:t>
            </a:r>
            <a:endParaRPr lang="en-GB" sz="3600" dirty="0"/>
          </a:p>
        </p:txBody>
      </p:sp>
      <p:pic>
        <p:nvPicPr>
          <p:cNvPr id="4" name="GeoVic woman">
            <a:hlinkClick r:id="" action="ppaction://media"/>
            <a:extLst>
              <a:ext uri="{FF2B5EF4-FFF2-40B4-BE49-F238E27FC236}">
                <a16:creationId xmlns:a16="http://schemas.microsoft.com/office/drawing/2014/main" id="{757B3799-99EE-24E3-8368-4C35B568D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52000" y="5579680"/>
            <a:ext cx="609600" cy="609600"/>
          </a:xfrm>
          <a:prstGeom prst="rect">
            <a:avLst/>
          </a:prstGeom>
        </p:spPr>
      </p:pic>
    </p:spTree>
    <p:extLst>
      <p:ext uri="{BB962C8B-B14F-4D97-AF65-F5344CB8AC3E}">
        <p14:creationId xmlns:p14="http://schemas.microsoft.com/office/powerpoint/2010/main" val="12343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C4F5B-7DF3-B313-7867-B4224766BA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67C6D6-2F6F-F40A-EF8A-F45D8A0D87CA}"/>
              </a:ext>
            </a:extLst>
          </p:cNvPr>
          <p:cNvSpPr txBox="1"/>
          <p:nvPr/>
        </p:nvSpPr>
        <p:spPr>
          <a:xfrm>
            <a:off x="858520" y="1105254"/>
            <a:ext cx="10474960" cy="4318170"/>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An Inkpen Man during this time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i="1" kern="100" dirty="0">
                <a:effectLst/>
                <a:ea typeface="Calibri" panose="020F0502020204030204" pitchFamily="34" charset="0"/>
                <a:cs typeface="Times New Roman" panose="02020603050405020304" pitchFamily="18" charset="0"/>
              </a:rPr>
              <a:t>"</a:t>
            </a:r>
            <a:r>
              <a:rPr lang="en-GB" sz="3600" i="1" dirty="0"/>
              <a:t>I work the sawmill now. The pottery kilns burn hot, and the village school teaches my boy to read. I drink tea instead of ale, and my wife reads the Bible aloud. The land is owned by others, but I rent my cottage and tend my garden. I hear of railways and cities, but Inkpen is still green. I labour, I endure, I hope."</a:t>
            </a:r>
            <a:endParaRPr lang="en-GB" sz="3600" dirty="0"/>
          </a:p>
        </p:txBody>
      </p:sp>
      <p:pic>
        <p:nvPicPr>
          <p:cNvPr id="4" name="GeoVic man">
            <a:hlinkClick r:id="" action="ppaction://media"/>
            <a:extLst>
              <a:ext uri="{FF2B5EF4-FFF2-40B4-BE49-F238E27FC236}">
                <a16:creationId xmlns:a16="http://schemas.microsoft.com/office/drawing/2014/main" id="{D04F7289-6166-0FC4-44D1-6CB084A9AB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5643880"/>
            <a:ext cx="609600" cy="609600"/>
          </a:xfrm>
          <a:prstGeom prst="rect">
            <a:avLst/>
          </a:prstGeom>
        </p:spPr>
      </p:pic>
    </p:spTree>
    <p:extLst>
      <p:ext uri="{BB962C8B-B14F-4D97-AF65-F5344CB8AC3E}">
        <p14:creationId xmlns:p14="http://schemas.microsoft.com/office/powerpoint/2010/main" val="135458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5DD9-89B4-AD13-DD99-5F21F76F47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1FEB3A-EAB7-FC94-A0A2-A948D0373D0A}"/>
              </a:ext>
            </a:extLst>
          </p:cNvPr>
          <p:cNvSpPr txBox="1"/>
          <p:nvPr/>
        </p:nvSpPr>
        <p:spPr>
          <a:xfrm>
            <a:off x="1010920" y="610151"/>
            <a:ext cx="10170160" cy="5637697"/>
          </a:xfrm>
          <a:prstGeom prst="rect">
            <a:avLst/>
          </a:prstGeom>
          <a:noFill/>
        </p:spPr>
        <p:txBody>
          <a:bodyPr wrap="square">
            <a:spAutoFit/>
          </a:bodyPr>
          <a:lstStyle/>
          <a:p>
            <a:pPr>
              <a:lnSpc>
                <a:spcPct val="107000"/>
              </a:lnSpc>
              <a:spcAft>
                <a:spcPts val="800"/>
              </a:spcAft>
              <a:buNone/>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The Land Enclosures: "The Fences Eat the Common"  </a:t>
            </a:r>
          </a:p>
          <a:p>
            <a:pPr>
              <a:lnSpc>
                <a:spcPct val="107000"/>
              </a:lnSpc>
              <a:spcAft>
                <a:spcPts val="800"/>
              </a:spcAft>
              <a:buNone/>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The biggest change is the death of the open fields.  </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Before: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Villagers</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like John Cooper (grandson of Edward)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farmed scattered strips in communal fields and grazed livestock on the common</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Now: The Harcourt family, backed by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Parliament’s Enclosure Acts, fences off the land for sheep and wheat monoculture</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John loses his grazing rights—his family’s cow must be sold.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 The poor cottagers, who once gathered firewood and foraged, are now prosecuted for trespassing.  </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"They call it improvement," grumbles John, "but all I see is hunger in my children’s eyes."  </a:t>
            </a:r>
          </a:p>
        </p:txBody>
      </p:sp>
    </p:spTree>
    <p:extLst>
      <p:ext uri="{BB962C8B-B14F-4D97-AF65-F5344CB8AC3E}">
        <p14:creationId xmlns:p14="http://schemas.microsoft.com/office/powerpoint/2010/main" val="564707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781D-2440-7F15-F8A3-27B7ED0002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6B4F22-AA23-9646-EBDC-B36D421CDBA4}"/>
              </a:ext>
            </a:extLst>
          </p:cNvPr>
          <p:cNvSpPr txBox="1"/>
          <p:nvPr/>
        </p:nvSpPr>
        <p:spPr>
          <a:xfrm>
            <a:off x="1656080" y="2828835"/>
            <a:ext cx="8879840" cy="1200329"/>
          </a:xfrm>
          <a:prstGeom prst="rect">
            <a:avLst/>
          </a:prstGeom>
          <a:noFill/>
        </p:spPr>
        <p:txBody>
          <a:bodyPr wrap="square" rtlCol="0">
            <a:spAutoFit/>
          </a:bodyPr>
          <a:lstStyle/>
          <a:p>
            <a:pPr algn="ctr"/>
            <a:r>
              <a:rPr lang="en-GB" sz="7200" dirty="0"/>
              <a:t>Rebellion in Inkpen</a:t>
            </a:r>
          </a:p>
        </p:txBody>
      </p:sp>
    </p:spTree>
    <p:extLst>
      <p:ext uri="{BB962C8B-B14F-4D97-AF65-F5344CB8AC3E}">
        <p14:creationId xmlns:p14="http://schemas.microsoft.com/office/powerpoint/2010/main" val="829448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F3B0-C300-DA55-266D-81AA205969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E99528-279E-36C5-AE65-F6E60A3ED364}"/>
              </a:ext>
            </a:extLst>
          </p:cNvPr>
          <p:cNvSpPr txBox="1"/>
          <p:nvPr/>
        </p:nvSpPr>
        <p:spPr>
          <a:xfrm>
            <a:off x="1031240" y="623168"/>
            <a:ext cx="10129520" cy="5611664"/>
          </a:xfrm>
          <a:prstGeom prst="rect">
            <a:avLst/>
          </a:prstGeom>
          <a:noFill/>
        </p:spPr>
        <p:txBody>
          <a:bodyPr wrap="square">
            <a:spAutoFit/>
          </a:bodyPr>
          <a:lstStyle/>
          <a:p>
            <a:pPr>
              <a:lnSpc>
                <a:spcPct val="107000"/>
              </a:lnSpc>
              <a:spcAft>
                <a:spcPts val="800"/>
              </a:spcAft>
              <a:buNone/>
            </a:pPr>
            <a:r>
              <a:rPr lang="en-GB" sz="2200" b="1" kern="100" dirty="0">
                <a:effectLst/>
                <a:latin typeface="Calibri" panose="020F0502020204030204" pitchFamily="34" charset="0"/>
                <a:ea typeface="Calibri" panose="020F0502020204030204" pitchFamily="34" charset="0"/>
                <a:cs typeface="Times New Roman" panose="02020603050405020304" pitchFamily="18" charset="0"/>
              </a:rPr>
              <a:t>Swing Riots</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Inkpen in the Age of Revolt: The Swing Riots &amp; the Industrial Shadow (1830s)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The late 1820s bring hunger, threshing machines, and the first whispers of rebellion to Inkpen. The village, once ruled by the rhythms of the open field, now faces the Industrial Revolution’s cold machinery—and the people are furious.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20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Threshing Machine: “The Devil’s Invention”  </a:t>
            </a:r>
          </a:p>
          <a:p>
            <a:pPr>
              <a:lnSpc>
                <a:spcPct val="107000"/>
              </a:lnSpc>
              <a:spcAft>
                <a:spcPts val="800"/>
              </a:spcAft>
              <a:buNone/>
            </a:pPr>
            <a:r>
              <a:rPr lang="en-GB" sz="20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For generations, threshing </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(separating grain from husks) </a:t>
            </a:r>
            <a:r>
              <a:rPr lang="en-GB" sz="20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was winter work—done by hand</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providing vital wages for labourers. Now, the Harcourts and richer farmers bring in iron threshers, leaving men jobless.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Thomas Cooper (great-grandson of Edward) spits when he sees one:  </a:t>
            </a:r>
          </a:p>
          <a:p>
            <a:pPr>
              <a:lnSpc>
                <a:spcPct val="107000"/>
              </a:lnSpc>
              <a:spcAft>
                <a:spcPts val="800"/>
              </a:spcAft>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That cursed machine steals bread from my children’s mouths</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Wages collapse—from 8 shillings a week to 5, if work can be found at all.  </a:t>
            </a:r>
          </a:p>
        </p:txBody>
      </p:sp>
    </p:spTree>
    <p:extLst>
      <p:ext uri="{BB962C8B-B14F-4D97-AF65-F5344CB8AC3E}">
        <p14:creationId xmlns:p14="http://schemas.microsoft.com/office/powerpoint/2010/main" val="126554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75958D-A7FD-C89A-6ECF-4024E245A81C}"/>
              </a:ext>
            </a:extLst>
          </p:cNvPr>
          <p:cNvSpPr txBox="1"/>
          <p:nvPr/>
        </p:nvSpPr>
        <p:spPr>
          <a:xfrm>
            <a:off x="1562100" y="1443841"/>
            <a:ext cx="9067800" cy="3970318"/>
          </a:xfrm>
          <a:prstGeom prst="rect">
            <a:avLst/>
          </a:prstGeom>
          <a:noFill/>
        </p:spPr>
        <p:txBody>
          <a:bodyPr wrap="square" rtlCol="0">
            <a:spAutoFit/>
          </a:bodyPr>
          <a:lstStyle/>
          <a:p>
            <a:r>
              <a:rPr lang="en-GB" sz="3600" b="1" dirty="0"/>
              <a:t>Women’s Legal Status</a:t>
            </a:r>
            <a:endParaRPr lang="en-GB" sz="3600" dirty="0"/>
          </a:p>
          <a:p>
            <a:pPr lvl="0"/>
            <a:r>
              <a:rPr lang="en-GB" sz="3600" b="1" dirty="0"/>
              <a:t>Marriage</a:t>
            </a:r>
            <a:r>
              <a:rPr lang="en-GB" sz="3600" dirty="0"/>
              <a:t>: Brides had </a:t>
            </a:r>
            <a:r>
              <a:rPr lang="en-GB" sz="3600" b="1" dirty="0"/>
              <a:t>morning-gifts</a:t>
            </a:r>
            <a:r>
              <a:rPr lang="en-GB" sz="3600" dirty="0"/>
              <a:t> (property from husbands).</a:t>
            </a:r>
          </a:p>
          <a:p>
            <a:pPr lvl="0"/>
            <a:r>
              <a:rPr lang="en-GB" sz="3600" b="1" dirty="0"/>
              <a:t>Divorce</a:t>
            </a:r>
            <a:r>
              <a:rPr lang="en-GB" sz="3600" dirty="0"/>
              <a:t>: Allowed (but rare); women could leave abusive marriages.</a:t>
            </a:r>
          </a:p>
          <a:p>
            <a:pPr lvl="0"/>
            <a:r>
              <a:rPr lang="en-GB" sz="3600" b="1" dirty="0"/>
              <a:t>Rights</a:t>
            </a:r>
            <a:r>
              <a:rPr lang="en-GB" sz="3600" dirty="0"/>
              <a:t>: Could own land, sue in court, and run businesses.</a:t>
            </a:r>
          </a:p>
        </p:txBody>
      </p:sp>
    </p:spTree>
    <p:extLst>
      <p:ext uri="{BB962C8B-B14F-4D97-AF65-F5344CB8AC3E}">
        <p14:creationId xmlns:p14="http://schemas.microsoft.com/office/powerpoint/2010/main" val="425830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301D3-D68E-6385-D283-46163362E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775" y="1743226"/>
            <a:ext cx="5548449" cy="3371547"/>
          </a:xfrm>
          <a:prstGeom prst="rect">
            <a:avLst/>
          </a:prstGeom>
        </p:spPr>
      </p:pic>
    </p:spTree>
    <p:extLst>
      <p:ext uri="{BB962C8B-B14F-4D97-AF65-F5344CB8AC3E}">
        <p14:creationId xmlns:p14="http://schemas.microsoft.com/office/powerpoint/2010/main" val="316115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A012A-6ED0-EC15-D660-F69254063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177" y="258912"/>
            <a:ext cx="4543646" cy="6340176"/>
          </a:xfrm>
          <a:prstGeom prst="rect">
            <a:avLst/>
          </a:prstGeom>
        </p:spPr>
      </p:pic>
    </p:spTree>
    <p:extLst>
      <p:ext uri="{BB962C8B-B14F-4D97-AF65-F5344CB8AC3E}">
        <p14:creationId xmlns:p14="http://schemas.microsoft.com/office/powerpoint/2010/main" val="7287564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98853-4115-0A85-EC79-BF2C63BEDF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F2600D-A69F-0DC2-E008-71A2C727BE60}"/>
              </a:ext>
            </a:extLst>
          </p:cNvPr>
          <p:cNvSpPr txBox="1"/>
          <p:nvPr/>
        </p:nvSpPr>
        <p:spPr>
          <a:xfrm>
            <a:off x="1254760" y="1193676"/>
            <a:ext cx="9682480" cy="4470647"/>
          </a:xfrm>
          <a:prstGeom prst="rect">
            <a:avLst/>
          </a:prstGeom>
          <a:noFill/>
        </p:spPr>
        <p:txBody>
          <a:bodyPr wrap="square">
            <a:spAutoFit/>
          </a:bodyPr>
          <a:lstStyle/>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The Crackdown: Transportation &amp; the Gallows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By 1831, the bloody assizes begin: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Jem Cooper is caught with a smuggled pistol. At Reading Gaol, he’s sentenced to 7 years’ transportation to Australia.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In Hungerford, two men are hanged for arson. Their bodies are left swinging as a warning.  </a:t>
            </a:r>
          </a:p>
          <a:p>
            <a:pPr>
              <a:lnSpc>
                <a:spcPct val="107000"/>
              </a:lnSpc>
              <a:spcAft>
                <a:spcPts val="800"/>
              </a:spcAft>
              <a:buNone/>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The Vicar (now a fat, fox-hunting Tory) preaches that "riots are sins against God and King." Few listen.  </a:t>
            </a:r>
          </a:p>
        </p:txBody>
      </p:sp>
    </p:spTree>
    <p:extLst>
      <p:ext uri="{BB962C8B-B14F-4D97-AF65-F5344CB8AC3E}">
        <p14:creationId xmlns:p14="http://schemas.microsoft.com/office/powerpoint/2010/main" val="1435484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4C1A9-736E-4D24-8B12-8BBE5BF0DC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240271-D0BD-B348-2E7F-7255C15C7F45}"/>
              </a:ext>
            </a:extLst>
          </p:cNvPr>
          <p:cNvSpPr txBox="1"/>
          <p:nvPr/>
        </p:nvSpPr>
        <p:spPr>
          <a:xfrm>
            <a:off x="843280" y="633459"/>
            <a:ext cx="10505440" cy="5591082"/>
          </a:xfrm>
          <a:prstGeom prst="rect">
            <a:avLst/>
          </a:prstGeom>
          <a:noFill/>
        </p:spPr>
        <p:txBody>
          <a:bodyPr wrap="square">
            <a:spAutoFit/>
          </a:bodyPr>
          <a:lstStyle/>
          <a:p>
            <a:pPr>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Aftermath: A Broken Village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riots fail to stop the machines, but they leave scars</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800" b="1"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Workhouse Grows: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With no winter work, families beg for entry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—but inside, husbands and wives are separated, forced to eat gruel in silence.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Methodist Preachers gain followers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promising "salvation for the oppressed."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Emigration Begins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 few young men, like Thomas’ son Will, book steerage passage to America rather than starve.  </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Labourer’s Last Words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the eve of Jem’s transportation, Thomas meets him in the gaol yard. Jem, gaunt but defiant, grips his brother’s arm:  </a:t>
            </a:r>
            <a:endParaRPr lang="en-GB" sz="5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5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"Tell our Mary… the Harcourts won’t always rule here. The machines won’t always win."  </a:t>
            </a:r>
            <a:endParaRPr lang="en-GB" sz="5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5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the prison ship sails, Thomas walks home past the blackened ruins of the rick. He picks up a broken piece of the smashed thresher—a twisted iron gear—and pockets it.  A relic of the revolt. A promise of revenge.  </a:t>
            </a:r>
          </a:p>
        </p:txBody>
      </p:sp>
    </p:spTree>
    <p:extLst>
      <p:ext uri="{BB962C8B-B14F-4D97-AF65-F5344CB8AC3E}">
        <p14:creationId xmlns:p14="http://schemas.microsoft.com/office/powerpoint/2010/main" val="206502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826D3-8840-CF7E-D198-E07CD0D1A236}"/>
              </a:ext>
            </a:extLst>
          </p:cNvPr>
          <p:cNvSpPr txBox="1"/>
          <p:nvPr/>
        </p:nvSpPr>
        <p:spPr>
          <a:xfrm>
            <a:off x="1573619" y="2151727"/>
            <a:ext cx="8846288" cy="2554545"/>
          </a:xfrm>
          <a:prstGeom prst="rect">
            <a:avLst/>
          </a:prstGeom>
          <a:noFill/>
        </p:spPr>
        <p:txBody>
          <a:bodyPr wrap="square" rtlCol="0">
            <a:spAutoFit/>
          </a:bodyPr>
          <a:lstStyle/>
          <a:p>
            <a:r>
              <a:rPr lang="en-GB" sz="4000" dirty="0"/>
              <a:t>Between 1820 and 1850, the building of the Canal and Railway brings some income to the village, both through work and hospitality.</a:t>
            </a:r>
          </a:p>
        </p:txBody>
      </p:sp>
    </p:spTree>
    <p:extLst>
      <p:ext uri="{BB962C8B-B14F-4D97-AF65-F5344CB8AC3E}">
        <p14:creationId xmlns:p14="http://schemas.microsoft.com/office/powerpoint/2010/main" val="28719930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DB864-052E-BB9C-AAC4-69AA3553CDD8}"/>
              </a:ext>
            </a:extLst>
          </p:cNvPr>
          <p:cNvSpPr txBox="1"/>
          <p:nvPr/>
        </p:nvSpPr>
        <p:spPr>
          <a:xfrm>
            <a:off x="1214120" y="728260"/>
            <a:ext cx="9763760" cy="5401479"/>
          </a:xfrm>
          <a:prstGeom prst="rect">
            <a:avLst/>
          </a:prstGeom>
          <a:noFill/>
        </p:spPr>
        <p:txBody>
          <a:bodyPr wrap="square">
            <a:spAutoFit/>
          </a:bodyPr>
          <a:lstStyle/>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The Agricultural Depression: "The Land No Longer Feeds Us"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By the mid-1800s, cheap grain imports from America and Canada flooded Britain, driving down crop prices. For Inkpen’s labourers, this meant: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Lower Wages: Farmhands who once earned 9 shillings a week in the 1820s now got 6 or 7—barely enough to feed a family.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Loss of Common Rights: Enclosure had left many without grazing land, forcing them to poach or emigrate</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The Workhouse Looms: The New Poor Law (1834) made relief harder to get. </a:t>
            </a:r>
            <a:r>
              <a:rPr lang="en-GB" sz="2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Families dreaded being sent to the Hungerford Union Workhouse, where they’d be split apart</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Old Jem Carter, once a ploughman, muttered: "The corn grows, but our bellies stay empty."  </a:t>
            </a:r>
          </a:p>
        </p:txBody>
      </p:sp>
    </p:spTree>
    <p:extLst>
      <p:ext uri="{BB962C8B-B14F-4D97-AF65-F5344CB8AC3E}">
        <p14:creationId xmlns:p14="http://schemas.microsoft.com/office/powerpoint/2010/main" val="7534152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669F-E062-CF70-041B-B2568F093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191" y="448159"/>
            <a:ext cx="4040372" cy="6173838"/>
          </a:xfrm>
          <a:prstGeom prst="rect">
            <a:avLst/>
          </a:prstGeom>
        </p:spPr>
      </p:pic>
    </p:spTree>
    <p:extLst>
      <p:ext uri="{BB962C8B-B14F-4D97-AF65-F5344CB8AC3E}">
        <p14:creationId xmlns:p14="http://schemas.microsoft.com/office/powerpoint/2010/main" val="28347179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CAC90-6E0B-6FEC-8C26-3E03960B1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686" y="1998921"/>
            <a:ext cx="6776628" cy="2860158"/>
          </a:xfrm>
          <a:prstGeom prst="rect">
            <a:avLst/>
          </a:prstGeom>
        </p:spPr>
      </p:pic>
    </p:spTree>
    <p:extLst>
      <p:ext uri="{BB962C8B-B14F-4D97-AF65-F5344CB8AC3E}">
        <p14:creationId xmlns:p14="http://schemas.microsoft.com/office/powerpoint/2010/main" val="39535323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08D0-4D4D-0603-D24E-18FB33B141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D1C5E2-24D0-E2E7-BE8E-5EC33C91E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760" y="713840"/>
            <a:ext cx="6258560" cy="5326555"/>
          </a:xfrm>
          <a:prstGeom prst="rect">
            <a:avLst/>
          </a:prstGeom>
        </p:spPr>
      </p:pic>
    </p:spTree>
    <p:extLst>
      <p:ext uri="{BB962C8B-B14F-4D97-AF65-F5344CB8AC3E}">
        <p14:creationId xmlns:p14="http://schemas.microsoft.com/office/powerpoint/2010/main" val="835074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3C578-1B1E-A4A0-13A6-1A098BF70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163" y="2349742"/>
            <a:ext cx="7977674" cy="2158516"/>
          </a:xfrm>
          <a:prstGeom prst="rect">
            <a:avLst/>
          </a:prstGeom>
        </p:spPr>
      </p:pic>
    </p:spTree>
    <p:extLst>
      <p:ext uri="{BB962C8B-B14F-4D97-AF65-F5344CB8AC3E}">
        <p14:creationId xmlns:p14="http://schemas.microsoft.com/office/powerpoint/2010/main" val="2597316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DF8E36-075A-8E5D-97F8-A32CCD0D7E8B}"/>
              </a:ext>
            </a:extLst>
          </p:cNvPr>
          <p:cNvSpPr txBox="1"/>
          <p:nvPr/>
        </p:nvSpPr>
        <p:spPr>
          <a:xfrm>
            <a:off x="1452562" y="889843"/>
            <a:ext cx="9286875" cy="4524315"/>
          </a:xfrm>
          <a:prstGeom prst="rect">
            <a:avLst/>
          </a:prstGeom>
          <a:noFill/>
        </p:spPr>
        <p:txBody>
          <a:bodyPr wrap="square" rtlCol="0">
            <a:spAutoFit/>
          </a:bodyPr>
          <a:lstStyle/>
          <a:p>
            <a:r>
              <a:rPr lang="en-GB" sz="3600" b="1" dirty="0"/>
              <a:t>Land &amp; Property Laws</a:t>
            </a:r>
            <a:endParaRPr lang="en-GB" sz="3600" dirty="0"/>
          </a:p>
          <a:p>
            <a:pPr lvl="0"/>
            <a:r>
              <a:rPr lang="en-GB" sz="3600" b="1" dirty="0" err="1"/>
              <a:t>Folkland</a:t>
            </a:r>
            <a:r>
              <a:rPr lang="en-GB" sz="3600" dirty="0"/>
              <a:t>: Communal land granted by kings to thegns for loyalty.</a:t>
            </a:r>
          </a:p>
          <a:p>
            <a:pPr lvl="0"/>
            <a:r>
              <a:rPr lang="en-GB" sz="3600" b="1" dirty="0" err="1"/>
              <a:t>Bookland</a:t>
            </a:r>
            <a:r>
              <a:rPr lang="en-GB" sz="3600" dirty="0"/>
              <a:t>: Land given to the Church (permanent, written charters).</a:t>
            </a:r>
          </a:p>
          <a:p>
            <a:r>
              <a:rPr lang="en-GB" sz="3600" b="1" dirty="0">
                <a:highlight>
                  <a:srgbClr val="FFFF00"/>
                </a:highlight>
              </a:rPr>
              <a:t>Inheritance</a:t>
            </a:r>
            <a:r>
              <a:rPr lang="en-GB" sz="3600" dirty="0">
                <a:highlight>
                  <a:srgbClr val="FFFF00"/>
                </a:highlight>
              </a:rPr>
              <a:t>: Sons typically inherited, but women could hold property (e.g., widows kept 1/3 of marital land) c.f. </a:t>
            </a:r>
            <a:r>
              <a:rPr lang="en-GB" sz="3600" b="1" dirty="0">
                <a:highlight>
                  <a:srgbClr val="FFFF00"/>
                </a:highlight>
              </a:rPr>
              <a:t>will of </a:t>
            </a:r>
            <a:r>
              <a:rPr lang="en-GB" sz="3600" b="1" dirty="0" err="1">
                <a:highlight>
                  <a:srgbClr val="FFFF00"/>
                </a:highlight>
              </a:rPr>
              <a:t>Wulfgar</a:t>
            </a:r>
            <a:r>
              <a:rPr lang="en-GB" sz="3600" b="1" dirty="0">
                <a:highlight>
                  <a:srgbClr val="FFFF00"/>
                </a:highlight>
              </a:rPr>
              <a:t>:  </a:t>
            </a:r>
            <a:r>
              <a:rPr lang="en-GB" sz="3600" dirty="0">
                <a:highlight>
                  <a:srgbClr val="FFFF00"/>
                </a:highlight>
              </a:rPr>
              <a:t>939 AD</a:t>
            </a:r>
          </a:p>
        </p:txBody>
      </p:sp>
    </p:spTree>
    <p:extLst>
      <p:ext uri="{BB962C8B-B14F-4D97-AF65-F5344CB8AC3E}">
        <p14:creationId xmlns:p14="http://schemas.microsoft.com/office/powerpoint/2010/main" val="28406433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E6DAD-1315-226A-2E1C-89D872ADA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960" y="599521"/>
            <a:ext cx="6664959" cy="5818613"/>
          </a:xfrm>
          <a:prstGeom prst="rect">
            <a:avLst/>
          </a:prstGeom>
        </p:spPr>
      </p:pic>
    </p:spTree>
    <p:extLst>
      <p:ext uri="{BB962C8B-B14F-4D97-AF65-F5344CB8AC3E}">
        <p14:creationId xmlns:p14="http://schemas.microsoft.com/office/powerpoint/2010/main" val="2893580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A7E21-8601-7C68-7B6F-DC4E59941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841" y="2243469"/>
            <a:ext cx="5728318" cy="2371061"/>
          </a:xfrm>
          <a:prstGeom prst="rect">
            <a:avLst/>
          </a:prstGeom>
        </p:spPr>
      </p:pic>
    </p:spTree>
    <p:extLst>
      <p:ext uri="{BB962C8B-B14F-4D97-AF65-F5344CB8AC3E}">
        <p14:creationId xmlns:p14="http://schemas.microsoft.com/office/powerpoint/2010/main" val="2682936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75143-2C23-53F7-2290-3835BBCDF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307" y="535921"/>
            <a:ext cx="7049385" cy="5964174"/>
          </a:xfrm>
          <a:prstGeom prst="rect">
            <a:avLst/>
          </a:prstGeom>
        </p:spPr>
      </p:pic>
    </p:spTree>
    <p:extLst>
      <p:ext uri="{BB962C8B-B14F-4D97-AF65-F5344CB8AC3E}">
        <p14:creationId xmlns:p14="http://schemas.microsoft.com/office/powerpoint/2010/main" val="3577734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C81B3-ADDA-10FF-6F00-A37BA66AD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980" y="1344047"/>
            <a:ext cx="6130039" cy="4169906"/>
          </a:xfrm>
          <a:prstGeom prst="rect">
            <a:avLst/>
          </a:prstGeom>
        </p:spPr>
      </p:pic>
    </p:spTree>
    <p:extLst>
      <p:ext uri="{BB962C8B-B14F-4D97-AF65-F5344CB8AC3E}">
        <p14:creationId xmlns:p14="http://schemas.microsoft.com/office/powerpoint/2010/main" val="137719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23A6DC-17BF-0091-DD24-E72526388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995" y="554420"/>
            <a:ext cx="5816010" cy="5749160"/>
          </a:xfrm>
          <a:prstGeom prst="rect">
            <a:avLst/>
          </a:prstGeom>
        </p:spPr>
      </p:pic>
    </p:spTree>
    <p:extLst>
      <p:ext uri="{BB962C8B-B14F-4D97-AF65-F5344CB8AC3E}">
        <p14:creationId xmlns:p14="http://schemas.microsoft.com/office/powerpoint/2010/main" val="35047772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86234-DAE5-64B6-FC70-96BF64AC9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761" y="731834"/>
            <a:ext cx="5326478" cy="5394331"/>
          </a:xfrm>
          <a:prstGeom prst="rect">
            <a:avLst/>
          </a:prstGeom>
        </p:spPr>
      </p:pic>
    </p:spTree>
    <p:extLst>
      <p:ext uri="{BB962C8B-B14F-4D97-AF65-F5344CB8AC3E}">
        <p14:creationId xmlns:p14="http://schemas.microsoft.com/office/powerpoint/2010/main" val="41894213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E6B6-9525-22B1-48D5-3EB14E4AC7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CD584A-6A62-E2D6-474D-256444E0A04A}"/>
              </a:ext>
            </a:extLst>
          </p:cNvPr>
          <p:cNvSpPr txBox="1"/>
          <p:nvPr/>
        </p:nvSpPr>
        <p:spPr>
          <a:xfrm>
            <a:off x="1656080" y="2828835"/>
            <a:ext cx="8879840" cy="1200329"/>
          </a:xfrm>
          <a:prstGeom prst="rect">
            <a:avLst/>
          </a:prstGeom>
          <a:noFill/>
        </p:spPr>
        <p:txBody>
          <a:bodyPr wrap="square" rtlCol="0">
            <a:spAutoFit/>
          </a:bodyPr>
          <a:lstStyle/>
          <a:p>
            <a:pPr algn="ctr"/>
            <a:r>
              <a:rPr lang="en-GB" sz="7200" dirty="0"/>
              <a:t>The World at War</a:t>
            </a:r>
          </a:p>
        </p:txBody>
      </p:sp>
    </p:spTree>
    <p:extLst>
      <p:ext uri="{BB962C8B-B14F-4D97-AF65-F5344CB8AC3E}">
        <p14:creationId xmlns:p14="http://schemas.microsoft.com/office/powerpoint/2010/main" val="408239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BEEFBB-57E9-A86B-6522-A60783F4793B}"/>
              </a:ext>
            </a:extLst>
          </p:cNvPr>
          <p:cNvSpPr txBox="1"/>
          <p:nvPr/>
        </p:nvSpPr>
        <p:spPr>
          <a:xfrm>
            <a:off x="579120" y="532512"/>
            <a:ext cx="11033760" cy="5835508"/>
          </a:xfrm>
          <a:prstGeom prst="rect">
            <a:avLst/>
          </a:prstGeom>
          <a:noFill/>
        </p:spPr>
        <p:txBody>
          <a:bodyPr wrap="square">
            <a:spAutoFit/>
          </a:bodyPr>
          <a:lstStyle/>
          <a:p>
            <a:pPr>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two World Wars transformed Inkpen from a quiet agricultural backwater into a community marked by loss, resilience, and quiet rebellion. While no bombs fell on its thatched roofs, the wars reached into every cottage and field.</a:t>
            </a:r>
            <a:br>
              <a:rPr lang="en-GB" sz="800" kern="100" dirty="0">
                <a:effectLst/>
                <a:latin typeface="Calibri" panose="020F0502020204030204" pitchFamily="34" charset="0"/>
                <a:ea typeface="Calibri" panose="020F0502020204030204" pitchFamily="34" charset="0"/>
                <a:cs typeface="Times New Roman" panose="02020603050405020304" pitchFamily="18" charset="0"/>
              </a:rPr>
            </a:br>
            <a:br>
              <a:rPr lang="en-GB" sz="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Great War (1914–1918): "The Flower of Inkpen Gone"  </a:t>
            </a:r>
            <a:endParaRPr lang="en-GB" sz="5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5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Call to Arms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August 1914: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young men of Inkpen—farmhands, blacksmiths, the vicar’s son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—marched off with the Royal Berkshire Regiment, believing they’d be home by Christmas.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By 1916, conscription dragged even reluctant sons into the trenches. Harry Cooper, a shepherd, wrote home: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guns never stop. The mud eats men whole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GB" sz="500" kern="100" dirty="0">
                <a:effectLst/>
                <a:latin typeface="Calibri" panose="020F0502020204030204" pitchFamily="34" charset="0"/>
                <a:ea typeface="Calibri" panose="020F0502020204030204" pitchFamily="34" charset="0"/>
                <a:cs typeface="Times New Roman" panose="02020603050405020304" pitchFamily="18" charset="0"/>
              </a:rPr>
            </a:br>
            <a:br>
              <a:rPr lang="en-GB" sz="500" kern="100" dirty="0">
                <a:latin typeface="Calibri" panose="020F0502020204030204" pitchFamily="34" charset="0"/>
                <a:ea typeface="Calibri" panose="020F0502020204030204" pitchFamily="34" charset="0"/>
                <a:cs typeface="Times New Roman" panose="02020603050405020304" pitchFamily="18" charset="0"/>
              </a:rPr>
            </a:b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Home Front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Women’s War: With men gone, Sarah Carter (Harry’s wife)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took up ploughing, joining the Women’s Land Army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village matrons clucked—"unseemly!"—but the fields had to be sown.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Food Shortages: The Harcourt estate was ordered to grow potatoes, not pheasants. Rationing turned flour into grey, gritty "war bread."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Belgian Refugees: </a:t>
            </a: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Two families from Flanders were lodged in the old schoolhouse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They spoke little English but shared heartbreaking stories of burned villages.  </a:t>
            </a:r>
          </a:p>
        </p:txBody>
      </p:sp>
    </p:spTree>
    <p:extLst>
      <p:ext uri="{BB962C8B-B14F-4D97-AF65-F5344CB8AC3E}">
        <p14:creationId xmlns:p14="http://schemas.microsoft.com/office/powerpoint/2010/main" val="366568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B35A-14A8-B1AF-4DF8-A4C067989F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BCCD85-26F4-CDDB-3804-1B97C5FEAF8A}"/>
              </a:ext>
            </a:extLst>
          </p:cNvPr>
          <p:cNvSpPr txBox="1"/>
          <p:nvPr/>
        </p:nvSpPr>
        <p:spPr>
          <a:xfrm>
            <a:off x="1316666" y="764071"/>
            <a:ext cx="9558668" cy="5329857"/>
          </a:xfrm>
          <a:prstGeom prst="rect">
            <a:avLst/>
          </a:prstGeom>
          <a:noFill/>
        </p:spPr>
        <p:txBody>
          <a:bodyPr wrap="square">
            <a:spAutoFit/>
          </a:bodyPr>
          <a:lstStyle/>
          <a:p>
            <a:pPr>
              <a:lnSpc>
                <a:spcPct val="107000"/>
              </a:lnSpc>
              <a:spcAft>
                <a:spcPts val="800"/>
              </a:spcAft>
              <a:buNone/>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The Loss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November 1918: The war ended, but Inkpen’s memorial listed 12 names—a devastating toll for a small village.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The Returned: Those who came back were hollow-eyed. Tom Harcourt (the squire’s heir) locked himself in the manor, drinking. The war had spared his body but not his mind.  </a:t>
            </a:r>
          </a:p>
          <a:p>
            <a:pPr>
              <a:lnSpc>
                <a:spcPct val="107000"/>
              </a:lnSpc>
              <a:spcAft>
                <a:spcPts val="800"/>
              </a:spcAft>
              <a:buNone/>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Between the Wars: A Broken Peace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The 1920s: A brief boom, then the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Agricultural Depression. Milk prices collapsed; small farms folded</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The late 1930s: Electricity arrived (though only the manor and vicarage could afford it). </a:t>
            </a:r>
            <a:r>
              <a:rPr lang="en-GB" sz="24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Blue Boar got a wireless, where men gathered to hear Churchill’s warnings about Hitler</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87492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8120E-745C-8678-0505-C316AA68A7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E8BA25-DC48-E9E8-6EA7-FF6F584D6184}"/>
              </a:ext>
            </a:extLst>
          </p:cNvPr>
          <p:cNvSpPr txBox="1"/>
          <p:nvPr/>
        </p:nvSpPr>
        <p:spPr>
          <a:xfrm>
            <a:off x="1249680" y="527019"/>
            <a:ext cx="9692640" cy="5803961"/>
          </a:xfrm>
          <a:prstGeom prst="rect">
            <a:avLst/>
          </a:prstGeom>
          <a:noFill/>
        </p:spPr>
        <p:txBody>
          <a:bodyPr wrap="square">
            <a:spAutoFit/>
          </a:bodyPr>
          <a:lstStyle/>
          <a:p>
            <a:pPr>
              <a:lnSpc>
                <a:spcPct val="107000"/>
              </a:lnSpc>
              <a:spcAft>
                <a:spcPts val="800"/>
              </a:spcAft>
              <a:buNone/>
            </a:pPr>
            <a:r>
              <a:rPr lang="en-GB" sz="3600" b="1" kern="100" dirty="0">
                <a:effectLst/>
                <a:latin typeface="Calibri" panose="020F0502020204030204" pitchFamily="34" charset="0"/>
                <a:ea typeface="Calibri" panose="020F0502020204030204" pitchFamily="34" charset="0"/>
                <a:cs typeface="Times New Roman" panose="02020603050405020304" pitchFamily="18" charset="0"/>
              </a:rPr>
              <a:t>World War Era (1914–1945)</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effectLst/>
                <a:latin typeface="Calibri" panose="020F0502020204030204" pitchFamily="34" charset="0"/>
                <a:ea typeface="Calibri" panose="020F0502020204030204" pitchFamily="34" charset="0"/>
                <a:cs typeface="Times New Roman" panose="02020603050405020304" pitchFamily="18" charset="0"/>
              </a:rPr>
              <a:t>"I drive tractors now. I dig for victory. My husband is gone to war, and I keep the home fires burning. I ration, I repair, I remember. I voted last year. I am tired, but I am heard.“</a:t>
            </a:r>
            <a:br>
              <a:rPr lang="en-GB" sz="1200" i="1"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36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War brought both hardship and empowerment. A woman in Inkpen might have felt a mix of grief, pride, and newfound agency — especially as she took on roles once reserved for men.</a:t>
            </a:r>
          </a:p>
        </p:txBody>
      </p:sp>
      <p:pic>
        <p:nvPicPr>
          <p:cNvPr id="4" name="WW woman">
            <a:hlinkClick r:id="" action="ppaction://media"/>
            <a:extLst>
              <a:ext uri="{FF2B5EF4-FFF2-40B4-BE49-F238E27FC236}">
                <a16:creationId xmlns:a16="http://schemas.microsoft.com/office/drawing/2014/main" id="{F60ABE4C-F76D-709E-BBC1-9EC224E513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6320" y="5664200"/>
            <a:ext cx="609600" cy="609600"/>
          </a:xfrm>
          <a:prstGeom prst="rect">
            <a:avLst/>
          </a:prstGeom>
        </p:spPr>
      </p:pic>
    </p:spTree>
    <p:extLst>
      <p:ext uri="{BB962C8B-B14F-4D97-AF65-F5344CB8AC3E}">
        <p14:creationId xmlns:p14="http://schemas.microsoft.com/office/powerpoint/2010/main" val="11385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TotalTime>
  <Words>11648</Words>
  <Application>Microsoft Office PowerPoint</Application>
  <PresentationFormat>Widescreen</PresentationFormat>
  <Paragraphs>795</Paragraphs>
  <Slides>130</Slides>
  <Notes>1</Notes>
  <HiddenSlides>4</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130</vt:i4>
      </vt:variant>
    </vt:vector>
  </HeadingPairs>
  <TitlesOfParts>
    <vt:vector size="141" baseType="lpstr">
      <vt:lpstr>Arial</vt:lpstr>
      <vt:lpstr>Arial Rounded MT Bold</vt:lpstr>
      <vt:lpstr>ArialMT</vt:lpstr>
      <vt:lpstr>Calibri</vt:lpstr>
      <vt:lpstr>Calibri (Body)</vt:lpstr>
      <vt:lpstr>Calibri Light</vt:lpstr>
      <vt:lpstr>LiberationSerif</vt:lpstr>
      <vt:lpstr>LiberationSerif-Italic</vt:lpstr>
      <vt:lpstr>quote-cjk-patch</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Thomas</dc:creator>
  <cp:lastModifiedBy>David Thomas</cp:lastModifiedBy>
  <cp:revision>64</cp:revision>
  <dcterms:created xsi:type="dcterms:W3CDTF">2025-06-29T18:34:03Z</dcterms:created>
  <dcterms:modified xsi:type="dcterms:W3CDTF">2025-07-25T11:06:27Z</dcterms:modified>
</cp:coreProperties>
</file>